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85" r:id="rId11"/>
    <p:sldId id="266" r:id="rId12"/>
    <p:sldId id="28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5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4" autoAdjust="0"/>
    <p:restoredTop sz="94660"/>
  </p:normalViewPr>
  <p:slideViewPr>
    <p:cSldViewPr>
      <p:cViewPr varScale="1">
        <p:scale>
          <a:sx n="87" d="100"/>
          <a:sy n="87" d="100"/>
        </p:scale>
        <p:origin x="-81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4C54-FFF2-491A-9234-216D07BE9B95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F8210-7681-4C3F-8421-307BF7DB6CF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B348-6B5B-4381-BD31-223C50BB4120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4483A-FB32-4BE6-978B-C396B9A91C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2E98E-FA31-4898-9017-363ED1DF9EA1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FE31-D9C7-44EA-AFC7-1E2E153D9A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1CC82-23EE-4D93-B0A7-5173056159E2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0D95-9ACF-47D1-81DC-0B1408C3C1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AC7F-6CF3-4986-82B9-1EE6AD44310A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C721-D533-46D1-A11F-1EE27410A0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88A76-6CA4-419E-8492-E8BB22588BBD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608CD-CD20-441A-8052-9303328AA4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3FB83-D345-484F-BAE6-019505476B29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791565-8B4B-477C-9725-3B8F37CD77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4AF1C-EC0E-4F07-ABAE-EB41D1835266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5D064-15BB-4899-B0C0-9D061E3B3B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89EC2-9A3A-4D62-A176-A31FAEFC599A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A06FF-647E-4B52-9BBF-883841B2A5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04A06-D535-408D-836E-F8F3FA550A30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61B25-0C9B-4176-B0A2-649EA0DDE0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8E0E4-5802-479D-AD8B-CD121076E6A2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3A797-EA0B-4D5F-BB64-FF94B8EA2D6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69CD29-3F0A-4B72-BE7A-0FFEFC303FD6}" type="datetimeFigureOut">
              <a:rPr lang="ru-RU"/>
              <a:pPr>
                <a:defRPr/>
              </a:pPr>
              <a:t>09.04.2013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5F1020-D615-4BFD-A749-DC94371D21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rmkolledg.ru/" TargetMode="External"/><Relationship Id="rId2" Type="http://schemas.openxmlformats.org/officeDocument/2006/relationships/hyperlink" Target="mailto:farmkolledg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energo37.ru/" TargetMode="External"/><Relationship Id="rId2" Type="http://schemas.openxmlformats.org/officeDocument/2006/relationships/hyperlink" Target="mailto:info@energo37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urcol.net/" TargetMode="External"/><Relationship Id="rId2" Type="http://schemas.openxmlformats.org/officeDocument/2006/relationships/hyperlink" Target="mailto:ivurcol@yandex.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vmu.ru/" TargetMode="External"/><Relationship Id="rId2" Type="http://schemas.openxmlformats.org/officeDocument/2006/relationships/hyperlink" Target="mailto:ivmu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vkk.ru/" TargetMode="External"/><Relationship Id="rId2" Type="http://schemas.openxmlformats.org/officeDocument/2006/relationships/hyperlink" Target="mailto:ivouk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ohu.ru/" TargetMode="External"/><Relationship Id="rId2" Type="http://schemas.openxmlformats.org/officeDocument/2006/relationships/hyperlink" Target="mailto:iohu2010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vkk.ru/" TargetMode="External"/><Relationship Id="rId2" Type="http://schemas.openxmlformats.org/officeDocument/2006/relationships/hyperlink" Target="mailto:kineshma-pedkolledg@yande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figtakineshma.narod.ru/" TargetMode="External"/><Relationship Id="rId2" Type="http://schemas.openxmlformats.org/officeDocument/2006/relationships/hyperlink" Target="mailto:kttfigta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ktt-i.ru/" TargetMode="External"/><Relationship Id="rId2" Type="http://schemas.openxmlformats.org/officeDocument/2006/relationships/hyperlink" Target="mailto:megobait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xtt.ru/" TargetMode="External"/><Relationship Id="rId2" Type="http://schemas.openxmlformats.org/officeDocument/2006/relationships/hyperlink" Target="mailto:kxtt-spo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vfigta-secret@yandex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gta.ru/index.php/filials/1449-naprvichyga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nmeduch.ru/" TargetMode="External"/><Relationship Id="rId2" Type="http://schemas.openxmlformats.org/officeDocument/2006/relationships/hyperlink" Target="mailto:kinmed@bk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bcispu.narod.ru/" TargetMode="External"/><Relationship Id="rId2" Type="http://schemas.openxmlformats.org/officeDocument/2006/relationships/hyperlink" Target="mailto:mbcispu@pochta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alekh-artschool.ru/" TargetMode="External"/><Relationship Id="rId2" Type="http://schemas.openxmlformats.org/officeDocument/2006/relationships/hyperlink" Target="mailto:info@palekh-artschool.ru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astroi.ru/" TargetMode="External"/><Relationship Id="rId2" Type="http://schemas.openxmlformats.org/officeDocument/2006/relationships/hyperlink" Target="mailto:plagko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gta.ru/index.php/filials/1454-filial" TargetMode="External"/><Relationship Id="rId2" Type="http://schemas.openxmlformats.org/officeDocument/2006/relationships/hyperlink" Target="mailto:tfilial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artkholuy.ru/index.php/history-kholui" TargetMode="External"/><Relationship Id="rId7" Type="http://schemas.openxmlformats.org/officeDocument/2006/relationships/image" Target="../media/image31.jpeg"/><Relationship Id="rId2" Type="http://schemas.openxmlformats.org/officeDocument/2006/relationships/hyperlink" Target="mailto:choluy@mail.ru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f-ipek.ivnet.ru/" TargetMode="External"/><Relationship Id="rId2" Type="http://schemas.openxmlformats.org/officeDocument/2006/relationships/hyperlink" Target="mailto:shit1962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ergeevo-kolledg.narod2.ru/" TargetMode="External"/><Relationship Id="rId2" Type="http://schemas.openxmlformats.org/officeDocument/2006/relationships/hyperlink" Target="mailto:kolledg@inbo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shmeduch.ivnet.ru/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20pu.ru/" TargetMode="External"/><Relationship Id="rId2" Type="http://schemas.openxmlformats.org/officeDocument/2006/relationships/hyperlink" Target="mailto:jur_college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atk.ru/" TargetMode="External"/><Relationship Id="rId2" Type="http://schemas.openxmlformats.org/officeDocument/2006/relationships/hyperlink" Target="mailto:auto_iatk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du.ru/abitur/act.18/rgn.24000000/index.ph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ikt@i345000.r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kt.clan.s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administrative@imk37.r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imk37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pk.70mb.ru/" TargetMode="External"/><Relationship Id="rId2" Type="http://schemas.openxmlformats.org/officeDocument/2006/relationships/hyperlink" Target="mailto:ikolledg@mail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ivpek@ipn.r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vpek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vrtti.ru/" TargetMode="External"/><Relationship Id="rId2" Type="http://schemas.openxmlformats.org/officeDocument/2006/relationships/hyperlink" Target="mailto:irt@fromru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et.su/" TargetMode="External"/><Relationship Id="rId2" Type="http://schemas.openxmlformats.org/officeDocument/2006/relationships/hyperlink" Target="mailto:itet@inbo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6680" y="2747"/>
            <a:ext cx="6133102" cy="1709738"/>
          </a:xfrm>
          <a:prstGeom prst="rect">
            <a:avLst/>
          </a:prstGeom>
          <a:noFill/>
        </p:spPr>
        <p:txBody>
          <a:bodyPr>
            <a:prstTxWarp prst="textCurveDown">
              <a:avLst>
                <a:gd name="adj" fmla="val 34394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+mn-lt"/>
              </a:rPr>
              <a:t>Кем быть?</a:t>
            </a:r>
          </a:p>
        </p:txBody>
      </p:sp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142875" y="2333625"/>
            <a:ext cx="90011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Сначала выбирают профессию, а потом уже учебное заведение - увы, эта истина приходит в голову далеко не всем. Равно как не всякий додумается до того, что в выборе профессии и учебного заведения надо проявить активность. Сами по себе вы можете быть какими угодно: созерцателями, фантазерами, лентяями — но здесь требуется  действовать. Игра стоит свеч! Можете ли вы</a:t>
            </a:r>
          </a:p>
          <a:p>
            <a:r>
              <a:rPr lang="ru-RU">
                <a:latin typeface="Calibri" pitchFamily="34" charset="0"/>
              </a:rPr>
              <a:t> сказать о себе, что активно ищете специальность? </a:t>
            </a:r>
          </a:p>
          <a:p>
            <a:r>
              <a:rPr lang="ru-RU">
                <a:latin typeface="Calibri" pitchFamily="34" charset="0"/>
              </a:rPr>
              <a:t>Если да, то вы ее найдете.</a:t>
            </a:r>
          </a:p>
          <a:p>
            <a:r>
              <a:rPr lang="ru-RU">
                <a:latin typeface="Calibri" pitchFamily="34" charset="0"/>
              </a:rPr>
              <a:t>Важно видеть цель, знать, чего вы хотите. Видеть</a:t>
            </a:r>
          </a:p>
          <a:p>
            <a:r>
              <a:rPr lang="ru-RU">
                <a:latin typeface="Calibri" pitchFamily="34" charset="0"/>
              </a:rPr>
              <a:t> цель — это иметь информацию о своей цели. </a:t>
            </a:r>
          </a:p>
          <a:p>
            <a:r>
              <a:rPr lang="ru-RU">
                <a:latin typeface="Calibri" pitchFamily="34" charset="0"/>
              </a:rPr>
              <a:t>Ищите до последнего, упорно — как можно полнее </a:t>
            </a:r>
          </a:p>
          <a:p>
            <a:r>
              <a:rPr lang="ru-RU">
                <a:latin typeface="Calibri" pitchFamily="34" charset="0"/>
              </a:rPr>
              <a:t>соответствующую вашей натуре профессию и </a:t>
            </a:r>
          </a:p>
          <a:p>
            <a:r>
              <a:rPr lang="ru-RU">
                <a:latin typeface="Calibri" pitchFamily="34" charset="0"/>
              </a:rPr>
              <a:t>специальность.</a:t>
            </a:r>
          </a:p>
          <a:p>
            <a:r>
              <a:rPr lang="ru-RU">
                <a:latin typeface="Calibri" pitchFamily="34" charset="0"/>
              </a:rPr>
              <a:t>Мы рады представить вашему вниманию новую и </a:t>
            </a:r>
          </a:p>
          <a:p>
            <a:r>
              <a:rPr lang="ru-RU">
                <a:latin typeface="Calibri" pitchFamily="34" charset="0"/>
              </a:rPr>
              <a:t>интересную информацию о специальностях и профессиях </a:t>
            </a:r>
          </a:p>
          <a:p>
            <a:r>
              <a:rPr lang="ru-RU">
                <a:latin typeface="Calibri" pitchFamily="34" charset="0"/>
              </a:rPr>
              <a:t>учреждений среднего специального образования </a:t>
            </a:r>
          </a:p>
          <a:p>
            <a:r>
              <a:rPr lang="ru-RU">
                <a:latin typeface="Calibri" pitchFamily="34" charset="0"/>
              </a:rPr>
              <a:t>нашего края.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4857750" y="0"/>
            <a:ext cx="42862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«В центре вашего существа у вас есть ответ, вы знаете, кто вы и чего вы хотите»</a:t>
            </a:r>
          </a:p>
          <a:p>
            <a:pPr algn="r"/>
            <a:r>
              <a:rPr lang="ru-RU" sz="1200">
                <a:latin typeface="Calibri" pitchFamily="34" charset="0"/>
              </a:rPr>
              <a:t>Древнекитайский философ Лао-цзы</a:t>
            </a:r>
          </a:p>
        </p:txBody>
      </p:sp>
      <p:pic>
        <p:nvPicPr>
          <p:cNvPr id="13316" name="Picture 4" descr="http://delogazeta.ru/up/article/2011/2011-8-4-devushka.jpg"/>
          <p:cNvPicPr>
            <a:picLocks noChangeAspect="1" noChangeArrowheads="1"/>
          </p:cNvPicPr>
          <p:nvPr/>
        </p:nvPicPr>
        <p:blipFill>
          <a:blip r:embed="rId2"/>
          <a:srcRect l="4349"/>
          <a:stretch>
            <a:fillRect/>
          </a:stretch>
        </p:blipFill>
        <p:spPr bwMode="auto">
          <a:xfrm>
            <a:off x="6000750" y="3786188"/>
            <a:ext cx="3143250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684213" y="1700213"/>
            <a:ext cx="5154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b="1" i="1">
                <a:solidFill>
                  <a:srgbClr val="0000CC"/>
                </a:solidFill>
              </a:rPr>
              <a:t>Путеводитель по средне - специальным </a:t>
            </a:r>
          </a:p>
          <a:p>
            <a:pPr algn="ctr"/>
            <a:r>
              <a:rPr lang="ru-RU" b="1" i="1">
                <a:solidFill>
                  <a:srgbClr val="0000CC"/>
                </a:solidFill>
              </a:rPr>
              <a:t>учебным заведениям Ивановской области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6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2500313" y="0"/>
            <a:ext cx="7929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НОУ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фармацевтический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3159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4036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Фармацевт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4864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Стилистика и искусство </a:t>
                      </a:r>
                      <a:r>
                        <a:rPr lang="ru-RU" sz="1200" b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визажа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Стилист-визажист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Стоматология профилактическая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,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Гигиенист стоматологический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96000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Стоматология ортопедическая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Зубной техник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2569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2570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71" name="TextBox 9"/>
          <p:cNvSpPr txBox="1">
            <a:spLocks noChangeArrowheads="1"/>
          </p:cNvSpPr>
          <p:nvPr/>
        </p:nvSpPr>
        <p:spPr bwMode="auto">
          <a:xfrm>
            <a:off x="2571750" y="428625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153038, Ивановская область, г. Иваново, пер. Березниковский, д. 4</a:t>
            </a:r>
          </a:p>
          <a:p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(493) 33-91-40, 33-91-42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 </a:t>
            </a:r>
            <a:r>
              <a:rPr lang="ru-RU" sz="1400" u="sng">
                <a:latin typeface="Calibri" pitchFamily="34" charset="0"/>
                <a:hlinkClick r:id="rId2"/>
              </a:rPr>
              <a:t>farmkolledg@mail.ru</a:t>
            </a:r>
            <a:r>
              <a:rPr lang="ru-RU" sz="1400" b="1">
                <a:latin typeface="Calibri" pitchFamily="34" charset="0"/>
              </a:rPr>
              <a:t> </a:t>
            </a:r>
            <a:r>
              <a:rPr lang="en-US" sz="1400" b="1">
                <a:latin typeface="Calibri" pitchFamily="34" charset="0"/>
              </a:rPr>
              <a:t>                           www:</a:t>
            </a:r>
            <a:r>
              <a:rPr lang="ru-RU" sz="1400" b="1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http://www.farmkolledg.ru</a:t>
            </a:r>
            <a:r>
              <a:rPr lang="ru-RU" sz="1400" b="1">
                <a:latin typeface="Calibri" pitchFamily="34" charset="0"/>
              </a:rPr>
              <a:t> </a:t>
            </a:r>
          </a:p>
        </p:txBody>
      </p:sp>
      <p:pic>
        <p:nvPicPr>
          <p:cNvPr id="22572" name="Picture 2"/>
          <p:cNvPicPr>
            <a:picLocks noChangeAspect="1" noChangeArrowheads="1"/>
          </p:cNvPicPr>
          <p:nvPr/>
        </p:nvPicPr>
        <p:blipFill>
          <a:blip r:embed="rId4"/>
          <a:srcRect l="15469" t="15833" r="74219" b="65833"/>
          <a:stretch>
            <a:fillRect/>
          </a:stretch>
        </p:blipFill>
        <p:spPr bwMode="auto">
          <a:xfrm>
            <a:off x="428625" y="0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73" name="TextBox 8"/>
          <p:cNvSpPr txBox="1">
            <a:spLocks noChangeArrowheads="1"/>
          </p:cNvSpPr>
          <p:nvPr/>
        </p:nvSpPr>
        <p:spPr bwMode="auto">
          <a:xfrm>
            <a:off x="142875" y="4641850"/>
            <a:ext cx="90011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Перечень необходимых документов: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оригинал документа государственного образца об образовании и его заверенную копию;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4 фотографий 3 х 4 см;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медицинскую справку по форме 086”У”  и её копию;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5 конвертов с марками;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на базе 11 классов: оригинал или заверенную в установленном порядке копию  результатов ЕГЭ. Если оригинал или копия  результатов ЕГЭ не могут быть представлены на момент подачи заявления о приеме по объективным причинам, поступающий в заявлении указывает сведения о сдаче ЕГЭ и его результатах, а также причину отсутствия  результатов ЕГЭ.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на базе 9 классов: оригинал или заверенную в установленном порядке копию  результатов ГИА. Если оригинал или копия  результатов ГИА не могут быть представлены на момент подачи заявления о приеме по объективным причинам, поступающий в заявлении указывает сведения о сдаче ГИА и его результатах, а также причину отсутствия  результатов ГИА.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2286000" y="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энергетический 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5653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2656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5890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Коммерция (по отраслям)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Менеджер по продажам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3173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Тепловые электрические станции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техник-теплотехник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16467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Теплоснабжение и теплотехническое оборудование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техник-теплотехник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32933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Электрические станции, сети и системы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техник-электрик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832933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Релейная защита и автоматизация электроэнергетических систем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техник-электрик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71757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 воды, топлива и смазочных материалов на электрических станциях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техник-технолог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736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Автоматизация технологических процессов и производств (по отраслям)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 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05042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Компьютерные системы и комплексы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 по компьютерным системам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3616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3617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618" name="TextBox 9"/>
          <p:cNvSpPr txBox="1">
            <a:spLocks noChangeArrowheads="1"/>
          </p:cNvSpPr>
          <p:nvPr/>
        </p:nvSpPr>
        <p:spPr bwMode="auto">
          <a:xfrm>
            <a:off x="2571750" y="428625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153025, Ивановская область, г. Иваново, ул. Ермака, д. 41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(493) 30-14-42, 30-14-13   </a:t>
            </a:r>
            <a:r>
              <a:rPr lang="ru-RU" sz="1400" b="1">
                <a:latin typeface="Calibri" pitchFamily="34" charset="0"/>
              </a:rPr>
              <a:t>Факс:</a:t>
            </a:r>
            <a:r>
              <a:rPr lang="ru-RU" sz="1400">
                <a:latin typeface="Calibri" pitchFamily="34" charset="0"/>
              </a:rPr>
              <a:t> (4932) 30-14-42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 b="1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2"/>
              </a:rPr>
              <a:t>info@energo37.ru</a:t>
            </a:r>
            <a:r>
              <a:rPr lang="ru-RU" sz="1400">
                <a:latin typeface="Calibri" pitchFamily="34" charset="0"/>
              </a:rPr>
              <a:t>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en-US" sz="1400">
                <a:latin typeface="Calibri" pitchFamily="34" charset="0"/>
              </a:rPr>
              <a:t>: </a:t>
            </a:r>
            <a:r>
              <a:rPr lang="en-US" sz="1400">
                <a:latin typeface="Calibri" pitchFamily="34" charset="0"/>
                <a:hlinkClick r:id="rId3"/>
              </a:rPr>
              <a:t>http://energo37.ru</a:t>
            </a:r>
            <a:endParaRPr lang="ru-RU" sz="1400">
              <a:latin typeface="Calibri" pitchFamily="34" charset="0"/>
            </a:endParaRPr>
          </a:p>
        </p:txBody>
      </p:sp>
      <p:pic>
        <p:nvPicPr>
          <p:cNvPr id="23619" name="Picture 2" descr="http://www.powercollege.ru/img/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0"/>
            <a:ext cx="1428750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7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2286000" y="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ЧОУ СПО «Ивановский юридический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1535113"/>
          <a:ext cx="8715375" cy="2706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1652"/>
                <a:gridCol w="1021348"/>
                <a:gridCol w="953258"/>
                <a:gridCol w="1842948"/>
                <a:gridCol w="2106230"/>
              </a:tblGrid>
              <a:tr h="422656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126117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Право и организация социального обеспечения</a:t>
                      </a:r>
                    </a:p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Юрист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- 2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3173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Правоохранительная деятельность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Юрист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6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6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4605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4606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607" name="TextBox 9"/>
          <p:cNvSpPr txBox="1">
            <a:spLocks noChangeArrowheads="1"/>
          </p:cNvSpPr>
          <p:nvPr/>
        </p:nvSpPr>
        <p:spPr bwMode="auto">
          <a:xfrm>
            <a:off x="2571750" y="428625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153048, Ивановская область, г. Иваново, Микрорайон 30, д. 17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(493) 58-04-51, 58-04-50, 58-00-99  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  <a:hlinkClick r:id="rId2"/>
              </a:rPr>
              <a:t> ivurcol@yandex.ru</a:t>
            </a:r>
            <a:r>
              <a:rPr lang="ru-RU" sz="1400" b="1">
                <a:latin typeface="Calibri" pitchFamily="34" charset="0"/>
              </a:rPr>
              <a:t> </a:t>
            </a:r>
            <a:r>
              <a:rPr lang="en-US" sz="1400" b="1">
                <a:latin typeface="Calibri" pitchFamily="34" charset="0"/>
              </a:rPr>
              <a:t> </a:t>
            </a:r>
            <a:r>
              <a:rPr lang="ru-RU" sz="1400" b="1">
                <a:latin typeface="Calibri" pitchFamily="34" charset="0"/>
              </a:rPr>
              <a:t>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en-US" sz="1400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http://www.ivurcol.net/</a:t>
            </a:r>
            <a:endParaRPr lang="ru-RU" sz="1400">
              <a:latin typeface="Calibri" pitchFamily="34" charset="0"/>
            </a:endParaRPr>
          </a:p>
        </p:txBody>
      </p:sp>
      <p:pic>
        <p:nvPicPr>
          <p:cNvPr id="24608" name="Picture 2" descr="http://www.ivurcol.net/img/main/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42875"/>
            <a:ext cx="958850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9" name="TextBox 8"/>
          <p:cNvSpPr txBox="1">
            <a:spLocks noChangeArrowheads="1"/>
          </p:cNvSpPr>
          <p:nvPr/>
        </p:nvSpPr>
        <p:spPr bwMode="auto">
          <a:xfrm>
            <a:off x="357188" y="4429125"/>
            <a:ext cx="8501062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Документы, необходимые для поступления: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6 фото (3х4)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6 конвертов с марками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 об образовании + копия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Свидетельство о результате ЕГЭ, ГИА + копия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Паспорт (копия)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Медицинская справка форма 086-у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Характеристика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4610" name="Picture 4" descr="http://www.ivurcol.net/img/main/femid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4214813"/>
            <a:ext cx="12144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2286000" y="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Ивановское музыкальное училище (колледж)»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6459537"/>
        </p:xfrm>
        <a:graphic>
          <a:graphicData uri="http://schemas.openxmlformats.org/drawingml/2006/table">
            <a:tbl>
              <a:tblPr/>
              <a:tblGrid>
                <a:gridCol w="2928938"/>
                <a:gridCol w="1071562"/>
                <a:gridCol w="1000125"/>
                <a:gridCol w="1933575"/>
                <a:gridCol w="2209800"/>
              </a:tblGrid>
              <a:tr h="536575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Специализация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Инструментальное исполнительство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9 классов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Фортепиано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Струнно-смычковые инструменты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(скрипка, альт, виолончель, контрабас).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Инструменты духового оркестра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(флейта, гобой, кларнет, труба, тромбон, туба,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ударные инструменты).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Инструменты народного оркестра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(баян, аккордеон, домра, балалайка, гитара).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Вокальное</a:t>
                      </a:r>
                      <a:r>
                        <a:rPr kumimoji="0" lang="ru-RU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искусство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Академическое пение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Сольное народное пение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</a:p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15925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Хоровое            дирижирование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Хоровое  дирижирование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33438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Теория       музыки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Теория       музыки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3года 10 месяцев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833438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Музыкальное искусство  эстрады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 классов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Эстрадное пение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3года 10 месяцев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25646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5647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5648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>
                <a:latin typeface="Calibri" pitchFamily="34" charset="0"/>
              </a:rPr>
              <a:t>  </a:t>
            </a:r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 153002, г.Иваново, ул. Советская, д.9</a:t>
            </a:r>
          </a:p>
          <a:p>
            <a:r>
              <a:rPr lang="ru-RU" sz="1400">
                <a:latin typeface="Calibri" pitchFamily="34" charset="0"/>
              </a:rPr>
              <a:t> </a:t>
            </a:r>
            <a:r>
              <a:rPr lang="ru-RU" sz="1400" b="1">
                <a:latin typeface="Calibri" pitchFamily="34" charset="0"/>
              </a:rPr>
              <a:t> Тел.:</a:t>
            </a:r>
            <a:r>
              <a:rPr lang="en-US" sz="1400" b="1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30-88-84, 32-44-45, 30-07-41</a:t>
            </a:r>
          </a:p>
          <a:p>
            <a:r>
              <a:rPr lang="ru-RU" sz="1400">
                <a:latin typeface="Calibri" pitchFamily="34" charset="0"/>
              </a:rPr>
              <a:t> </a:t>
            </a:r>
            <a:r>
              <a:rPr lang="ru-RU" sz="1400" b="1">
                <a:latin typeface="Calibri" pitchFamily="34" charset="0"/>
              </a:rPr>
              <a:t> E-mail: </a:t>
            </a:r>
            <a:r>
              <a:rPr lang="ru-RU" sz="1400">
                <a:latin typeface="Calibri" pitchFamily="34" charset="0"/>
                <a:hlinkClick r:id="rId2"/>
              </a:rPr>
              <a:t>ivmu@mail.ru</a:t>
            </a:r>
            <a:r>
              <a:rPr lang="ru-RU" sz="1400">
                <a:latin typeface="Calibri" pitchFamily="34" charset="0"/>
              </a:rPr>
              <a:t>   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ru-RU" sz="1400">
                <a:latin typeface="Calibri" pitchFamily="34" charset="0"/>
                <a:hlinkClick r:id="rId3"/>
              </a:rPr>
              <a:t>ivmu.ru</a:t>
            </a:r>
            <a:endParaRPr lang="ru-RU" sz="1400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pic>
        <p:nvPicPr>
          <p:cNvPr id="25649" name="Picture 2"/>
          <p:cNvPicPr>
            <a:picLocks noChangeAspect="1" noChangeArrowheads="1"/>
          </p:cNvPicPr>
          <p:nvPr/>
        </p:nvPicPr>
        <p:blipFill>
          <a:blip r:embed="rId4"/>
          <a:srcRect l="18282" t="15833" r="70938" b="64999"/>
          <a:stretch>
            <a:fillRect/>
          </a:stretch>
        </p:blipFill>
        <p:spPr bwMode="auto">
          <a:xfrm>
            <a:off x="357188" y="0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"/>
          <p:cNvSpPr txBox="1">
            <a:spLocks noChangeArrowheads="1"/>
          </p:cNvSpPr>
          <p:nvPr/>
        </p:nvSpPr>
        <p:spPr bwMode="auto">
          <a:xfrm>
            <a:off x="2857500" y="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колледж культуры»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5378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537147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64294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Музыкальное звукооператорское мастерство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звукооператорского мастерства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rowSpan="3"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16467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Народное художественное творчество (по видам) 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Руководитель любительского творческого коллектива, преподаватель 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5149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Социально-культурная деятельность (по видам)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Менеджер социально-культурной деятельности</a:t>
                      </a:r>
                      <a:endParaRPr lang="ru-RU" sz="1200" b="0" i="0" u="none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06599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Библиотековедение</a:t>
                      </a:r>
                    </a:p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u="non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Библиотекарь</a:t>
                      </a: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Библиотекарь,</a:t>
                      </a: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по информационным ресурсам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- 2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- 1 год 10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292951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Актерское искусство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Актер, преподаватель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32933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Сольное и хоровое народное пение</a:t>
                      </a:r>
                      <a:endParaRPr lang="ru-RU" sz="1200" b="0" u="non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Артист-вокалист, преподаватель, руководитель народного коллектива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6674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6675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6676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26677" name="Прямоугольник 8"/>
          <p:cNvSpPr>
            <a:spLocks noChangeArrowheads="1"/>
          </p:cNvSpPr>
          <p:nvPr/>
        </p:nvSpPr>
        <p:spPr bwMode="auto">
          <a:xfrm>
            <a:off x="2357438" y="428625"/>
            <a:ext cx="6786562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153000, Ивановская область, г. Иваново, просп. Ф. Энгельса, д. 16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</a:t>
            </a:r>
            <a:r>
              <a:rPr lang="en-US" sz="1400" b="1">
                <a:latin typeface="Calibri" pitchFamily="34" charset="0"/>
              </a:rPr>
              <a:t>.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(493) 32-70-79, 32-84-06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 </a:t>
            </a:r>
            <a:r>
              <a:rPr lang="ru-RU" sz="1400" u="sng">
                <a:latin typeface="Calibri" pitchFamily="34" charset="0"/>
                <a:hlinkClick r:id="rId2"/>
              </a:rPr>
              <a:t>ivouk@mail.ru</a:t>
            </a:r>
            <a:r>
              <a:rPr lang="ru-RU" sz="1400" u="sng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http://ivkk.ru/</a:t>
            </a:r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6678" name="Picture 2" descr="&amp;Icy;&amp;vcy;&amp;acy;&amp;ncy;&amp;ocy;&amp;vcy;&amp;scy;&amp;kcy;&amp;icy;&amp;jcy; &amp;kcy;&amp;ocy;&amp;lcy;&amp;lcy;&amp;iecy;&amp;dcy;&amp;zhcy; &amp;kcy;&amp;ucy;&amp;lcy;&amp;softcy;&amp;tcy;&amp;ucy;&amp;rcy;&amp;ycy;"/>
          <p:cNvPicPr>
            <a:picLocks noChangeAspect="1" noChangeArrowheads="1"/>
          </p:cNvPicPr>
          <p:nvPr/>
        </p:nvPicPr>
        <p:blipFill>
          <a:blip r:embed="rId4"/>
          <a:srcRect l="62694"/>
          <a:stretch>
            <a:fillRect/>
          </a:stretch>
        </p:blipFill>
        <p:spPr bwMode="auto">
          <a:xfrm>
            <a:off x="357188" y="0"/>
            <a:ext cx="19367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7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2286000" y="0"/>
            <a:ext cx="7929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Ивановское областное художественное училище</a:t>
            </a:r>
          </a:p>
          <a:p>
            <a:r>
              <a:rPr lang="ru-RU" b="1">
                <a:latin typeface="Calibri" pitchFamily="34" charset="0"/>
              </a:rPr>
              <a:t>                                имени М.И.Малютина»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2071688"/>
          <a:ext cx="8715375" cy="2470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2217"/>
                <a:gridCol w="1311177"/>
                <a:gridCol w="2390970"/>
                <a:gridCol w="1851039"/>
              </a:tblGrid>
              <a:tr h="537147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65344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Живопись (по видам)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Художник-живописец, преподаватель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5814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Дизайн (по отраслям)</a:t>
                      </a:r>
                      <a:endParaRPr lang="ru-RU" sz="14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Дизайнер, преподаватель</a:t>
                      </a: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5149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Декоративно-прикладное искусство и народные промыслы (по видам)</a:t>
                      </a:r>
                      <a:endParaRPr lang="ru-RU" sz="14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Художник народных художественных промыслов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b="0" i="0" u="none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7678" name="TextBox 7"/>
          <p:cNvSpPr txBox="1">
            <a:spLocks noChangeArrowheads="1"/>
          </p:cNvSpPr>
          <p:nvPr/>
        </p:nvSpPr>
        <p:spPr bwMode="auto">
          <a:xfrm>
            <a:off x="1143000" y="142875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7679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7680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27681" name="Прямоугольник 8"/>
          <p:cNvSpPr>
            <a:spLocks noChangeArrowheads="1"/>
          </p:cNvSpPr>
          <p:nvPr/>
        </p:nvSpPr>
        <p:spPr bwMode="auto">
          <a:xfrm>
            <a:off x="2357438" y="571500"/>
            <a:ext cx="6786562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153002 г. Иваново, проспект Ленина, д.25-А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Телефон:</a:t>
            </a:r>
            <a:r>
              <a:rPr lang="ru-RU" sz="1400">
                <a:latin typeface="Calibri" pitchFamily="34" charset="0"/>
              </a:rPr>
              <a:t> (493) 32-51-47, 37-25-94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iohu2010@yandex.ru</a:t>
            </a:r>
            <a:r>
              <a:rPr lang="ru-RU" sz="1400" b="1">
                <a:latin typeface="Calibri" pitchFamily="34" charset="0"/>
              </a:rPr>
              <a:t> </a:t>
            </a:r>
            <a:r>
              <a:rPr lang="ru-RU" sz="1400">
                <a:latin typeface="Calibri" pitchFamily="34" charset="0"/>
              </a:rPr>
              <a:t>   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 http://www.iohu.ru</a:t>
            </a:r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7682" name="Picture 2" descr="http://www.iohu.ru/images/header.jpg"/>
          <p:cNvPicPr>
            <a:picLocks noChangeAspect="1" noChangeArrowheads="1"/>
          </p:cNvPicPr>
          <p:nvPr/>
        </p:nvPicPr>
        <p:blipFill>
          <a:blip r:embed="rId4"/>
          <a:srcRect l="85722" b="75581"/>
          <a:stretch>
            <a:fillRect/>
          </a:stretch>
        </p:blipFill>
        <p:spPr bwMode="auto">
          <a:xfrm>
            <a:off x="285750" y="214313"/>
            <a:ext cx="157162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83" name="Picture 2" descr="C:\Users\Bibl\Desktop\header.jpg"/>
          <p:cNvPicPr>
            <a:picLocks noChangeAspect="1" noChangeArrowheads="1"/>
          </p:cNvPicPr>
          <p:nvPr/>
        </p:nvPicPr>
        <p:blipFill>
          <a:blip r:embed="rId4"/>
          <a:srcRect l="23486" t="27240" r="22495"/>
          <a:stretch>
            <a:fillRect/>
          </a:stretch>
        </p:blipFill>
        <p:spPr bwMode="auto">
          <a:xfrm>
            <a:off x="5786438" y="4714875"/>
            <a:ext cx="307498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84" name="TextBox 10"/>
          <p:cNvSpPr txBox="1">
            <a:spLocks noChangeArrowheads="1"/>
          </p:cNvSpPr>
          <p:nvPr/>
        </p:nvSpPr>
        <p:spPr bwMode="auto">
          <a:xfrm>
            <a:off x="285750" y="4641850"/>
            <a:ext cx="5214938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Для поступления в училище необходимо подать заявление установленного образца и представить в приёмную комиссию: 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аттестат об образовании (подлинник); 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медицинскую справку по форме 086 «У»; 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справку с места жительства;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выписку из трудовой книжки (для работающих); 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6 фотографий 3х4см.;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творческие домашние работы по рисунку, живописи, композиции;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документы об окончании художественной школы, школы искусств (если есть).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16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2857500" y="0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Кинешемский педагогический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32464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537147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Воспитатель детей дошкольного возраста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64592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Педагогика дополнительного образования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 дополнительного образования в области деятельности: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1. Изобразительная деятельность и декоративно-прикладное искусство (дизайн)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2. Техническое творчество (компьютерные технологии)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5149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Музыкальное образование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музыки, музыкальный руководитель</a:t>
                      </a:r>
                      <a:endParaRPr lang="ru-RU" sz="1200" b="0" i="0" u="none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8707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8708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709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28710" name="Прямоугольник 8"/>
          <p:cNvSpPr>
            <a:spLocks noChangeArrowheads="1"/>
          </p:cNvSpPr>
          <p:nvPr/>
        </p:nvSpPr>
        <p:spPr bwMode="auto">
          <a:xfrm>
            <a:off x="3214688" y="428625"/>
            <a:ext cx="714375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155800, Ивановская область, г. Кинешма, ул. Ленина, д. 30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</a:t>
            </a:r>
            <a:r>
              <a:rPr lang="en-US" sz="1400" b="1">
                <a:latin typeface="Calibri" pitchFamily="34" charset="0"/>
              </a:rPr>
              <a:t>.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(49331) 5-33-55, 5-54-24, 5-74-61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kineshma-pedkolledg@</a:t>
            </a:r>
            <a:r>
              <a:rPr lang="en-US" sz="1400" u="sng">
                <a:latin typeface="Calibri" pitchFamily="34" charset="0"/>
                <a:hlinkClick r:id="rId2"/>
              </a:rPr>
              <a:t>y</a:t>
            </a:r>
            <a:r>
              <a:rPr lang="ru-RU" sz="1400" u="sng">
                <a:latin typeface="Calibri" pitchFamily="34" charset="0"/>
                <a:hlinkClick r:id="rId2"/>
              </a:rPr>
              <a:t>ande</a:t>
            </a:r>
            <a:r>
              <a:rPr lang="en-US" sz="1400" u="sng">
                <a:latin typeface="Calibri" pitchFamily="34" charset="0"/>
                <a:hlinkClick r:id="rId2"/>
              </a:rPr>
              <a:t>[.ru</a:t>
            </a:r>
            <a:r>
              <a:rPr lang="en-US" sz="1400">
                <a:latin typeface="Calibri" pitchFamily="34" charset="0"/>
              </a:rPr>
              <a:t>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http://ivkk.ru/</a:t>
            </a:r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28711" name="Picture 2"/>
          <p:cNvPicPr>
            <a:picLocks noChangeAspect="1" noChangeArrowheads="1"/>
          </p:cNvPicPr>
          <p:nvPr/>
        </p:nvPicPr>
        <p:blipFill>
          <a:blip r:embed="rId4"/>
          <a:srcRect l="30000" t="32500" r="29688" b="45000"/>
          <a:stretch>
            <a:fillRect/>
          </a:stretch>
        </p:blipFill>
        <p:spPr bwMode="auto">
          <a:xfrm>
            <a:off x="1357313" y="4786313"/>
            <a:ext cx="6643687" cy="19288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785938" y="4857750"/>
            <a:ext cx="357187" cy="2143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713" name="Picture 4" descr="header"/>
          <p:cNvPicPr>
            <a:picLocks noChangeAspect="1" noChangeArrowheads="1"/>
          </p:cNvPicPr>
          <p:nvPr/>
        </p:nvPicPr>
        <p:blipFill>
          <a:blip r:embed="rId5"/>
          <a:srcRect r="52274"/>
          <a:stretch>
            <a:fillRect/>
          </a:stretch>
        </p:blipFill>
        <p:spPr bwMode="auto">
          <a:xfrm>
            <a:off x="0" y="0"/>
            <a:ext cx="2786063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286000"/>
          <a:ext cx="9144000" cy="2714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2656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5890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Технология текстильных изделий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Техник-технолог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33173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Экономика и бухгалтерский учет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Бухгалтер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1 год 10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16467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Монтаж и техническая эксплуатация промышленного оборудования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Техник-механик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6723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Коммерция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Менеджер по продажам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Автоматизация технологических процессов и производств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err="1" smtClean="0"/>
                        <a:t>Очно</a:t>
                      </a:r>
                      <a:r>
                        <a:rPr lang="ru-RU" sz="1200" dirty="0" smtClean="0"/>
                        <a:t> - заочная (вечерняя)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9741" name="TextBox 7"/>
          <p:cNvSpPr txBox="1">
            <a:spLocks noChangeArrowheads="1"/>
          </p:cNvSpPr>
          <p:nvPr/>
        </p:nvSpPr>
        <p:spPr bwMode="auto">
          <a:xfrm>
            <a:off x="1143000" y="1785938"/>
            <a:ext cx="7072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9742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9743" name="TextBox 9"/>
          <p:cNvSpPr txBox="1">
            <a:spLocks noChangeArrowheads="1"/>
          </p:cNvSpPr>
          <p:nvPr/>
        </p:nvSpPr>
        <p:spPr bwMode="auto">
          <a:xfrm>
            <a:off x="2214563" y="1000125"/>
            <a:ext cx="65722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155800, Ивановская область, г. Кинешма, ул. Королева, д. 10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</a:t>
            </a:r>
            <a:r>
              <a:rPr lang="en-US" sz="1400" b="1">
                <a:latin typeface="Calibri" pitchFamily="34" charset="0"/>
              </a:rPr>
              <a:t>.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(49331) 2-39-23, 3-64-50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 </a:t>
            </a:r>
            <a:r>
              <a:rPr lang="ru-RU" sz="1400" u="sng">
                <a:latin typeface="Calibri" pitchFamily="34" charset="0"/>
                <a:hlinkClick r:id="rId2"/>
              </a:rPr>
              <a:t>kttfigta@yandex.ru</a:t>
            </a:r>
            <a:r>
              <a:rPr lang="ru-RU" sz="1400">
                <a:latin typeface="Calibri" pitchFamily="34" charset="0"/>
              </a:rPr>
              <a:t>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en-US" sz="1400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http://figtakineshma.narod.ru/</a:t>
            </a:r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</p:txBody>
      </p:sp>
      <p:sp>
        <p:nvSpPr>
          <p:cNvPr id="29744" name="Прямоугольник 10"/>
          <p:cNvSpPr>
            <a:spLocks noChangeArrowheads="1"/>
          </p:cNvSpPr>
          <p:nvPr/>
        </p:nvSpPr>
        <p:spPr bwMode="auto">
          <a:xfrm>
            <a:off x="357188" y="0"/>
            <a:ext cx="8786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Филиал федерального государственного бюджетного образовательного учреждения высшего профессионального образования «Ивановская государственная текстильная академия» в г. Кинешме Ивановской области</a:t>
            </a:r>
          </a:p>
        </p:txBody>
      </p:sp>
      <p:pic>
        <p:nvPicPr>
          <p:cNvPr id="29745" name="Picture 2" descr="http://figtakineshma.narod.ru/2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714375"/>
            <a:ext cx="16637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46" name="TextBox 11"/>
          <p:cNvSpPr txBox="1">
            <a:spLocks noChangeArrowheads="1"/>
          </p:cNvSpPr>
          <p:nvPr/>
        </p:nvSpPr>
        <p:spPr bwMode="auto">
          <a:xfrm>
            <a:off x="285750" y="5143500"/>
            <a:ext cx="85010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При подаче заявления о приеме поступающий предъявляет следующие документы: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1.Документ, удостоверяющий личность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2.Оригинал или заверенную копию документа об образовании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3.Оригинал или заверенную копию свидетельства о результатах ЕГЭ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4.6 фотографий размером 3Х4 см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5. Медицинская справка по форме 086/у.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3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1785938" y="0"/>
            <a:ext cx="8858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ФКОУ СПО Министерства здравоохранения и социального развития РФ</a:t>
            </a:r>
          </a:p>
          <a:p>
            <a:r>
              <a:rPr lang="ru-RU">
                <a:latin typeface="Calibri" pitchFamily="34" charset="0"/>
              </a:rPr>
              <a:t>                 «</a:t>
            </a:r>
            <a:r>
              <a:rPr lang="ru-RU" b="1">
                <a:latin typeface="Calibri" pitchFamily="34" charset="0"/>
              </a:rPr>
              <a:t>Кинешемский технологический техникум-интернат»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928813"/>
          <a:ext cx="9144000" cy="1985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5714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Конструирование, моделирование и технология изделий из кожи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Технолог-конструктор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70139"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Программирование в компьютерных системах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 программист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0749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0750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51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0752" name="Прямоугольник 8"/>
          <p:cNvSpPr>
            <a:spLocks noChangeArrowheads="1"/>
          </p:cNvSpPr>
          <p:nvPr/>
        </p:nvSpPr>
        <p:spPr bwMode="auto">
          <a:xfrm>
            <a:off x="2500313" y="642938"/>
            <a:ext cx="71437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 </a:t>
            </a:r>
            <a:r>
              <a:rPr lang="ru-RU" sz="1400">
                <a:latin typeface="Calibri" pitchFamily="34" charset="0"/>
              </a:rPr>
              <a:t>155801, Россия, Ивановская область, г. Кинешма, ул. Юрьевецкая, д. 46</a:t>
            </a:r>
          </a:p>
          <a:p>
            <a:r>
              <a:rPr lang="ru-RU" sz="1400" b="1">
                <a:latin typeface="Calibri" pitchFamily="34" charset="0"/>
              </a:rPr>
              <a:t>Тел. (факс) </a:t>
            </a:r>
            <a:r>
              <a:rPr lang="ru-RU" sz="1400">
                <a:latin typeface="Calibri" pitchFamily="34" charset="0"/>
              </a:rPr>
              <a:t>: 8 (49331) 5-33-12.</a:t>
            </a:r>
          </a:p>
          <a:p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en-US" sz="1400">
                <a:latin typeface="Calibri" pitchFamily="34" charset="0"/>
                <a:hlinkClick r:id="rId2"/>
              </a:rPr>
              <a:t>megobait@yandex.ru </a:t>
            </a:r>
            <a:r>
              <a:rPr lang="ru-RU" sz="1400">
                <a:latin typeface="Calibri" pitchFamily="34" charset="0"/>
              </a:rPr>
              <a:t>       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http://ktt-i.ru/</a:t>
            </a:r>
            <a:endParaRPr lang="ru-RU">
              <a:latin typeface="Calibri" pitchFamily="34" charset="0"/>
            </a:endParaRPr>
          </a:p>
        </p:txBody>
      </p:sp>
      <p:pic>
        <p:nvPicPr>
          <p:cNvPr id="30753" name="Picture 2"/>
          <p:cNvPicPr>
            <a:picLocks noChangeAspect="1" noChangeArrowheads="1"/>
          </p:cNvPicPr>
          <p:nvPr/>
        </p:nvPicPr>
        <p:blipFill>
          <a:blip r:embed="rId4"/>
          <a:srcRect t="15833" r="85001" b="70000"/>
          <a:stretch>
            <a:fillRect/>
          </a:stretch>
        </p:blipFill>
        <p:spPr bwMode="auto">
          <a:xfrm>
            <a:off x="0" y="357188"/>
            <a:ext cx="228600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4" name="TextBox 12"/>
          <p:cNvSpPr txBox="1">
            <a:spLocks noChangeArrowheads="1"/>
          </p:cNvSpPr>
          <p:nvPr/>
        </p:nvSpPr>
        <p:spPr bwMode="auto">
          <a:xfrm>
            <a:off x="285750" y="4071938"/>
            <a:ext cx="8358188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В техникум принимаются абитуриенты, имеющие I, II или III группу инвалидности.</a:t>
            </a:r>
          </a:p>
          <a:p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Перечень необходимых документов: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1.  Заявление на имя директора;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2.  Документ, удостоверяющий личность (оригинал и копия);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3.  Документ об образовании (оригинал и копия);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4.  6 фотографий 3х4;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5.  Направление бюро МСЭ;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6.  Медицинская справка формы 086У;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7.  Направление отдела социальной защиты;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8.  Выписка из истории болезни с указанием основного и сопутствующих   заболеваний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9.  Индивидуальная программа реабилитации;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10 Страховое свидетельство (копия); 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11. Медицинский полис (копия)</a:t>
            </a:r>
          </a:p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3"/>
          <p:cNvSpPr txBox="1">
            <a:spLocks noChangeArrowheads="1"/>
          </p:cNvSpPr>
          <p:nvPr/>
        </p:nvSpPr>
        <p:spPr bwMode="auto">
          <a:xfrm>
            <a:off x="2714625" y="142875"/>
            <a:ext cx="642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ОГБОУ СПО</a:t>
            </a:r>
            <a:r>
              <a:rPr lang="ru-RU">
                <a:latin typeface="Calibri" pitchFamily="34" charset="0"/>
              </a:rPr>
              <a:t>  «</a:t>
            </a:r>
            <a:r>
              <a:rPr lang="ru-RU" b="1">
                <a:latin typeface="Calibri" pitchFamily="34" charset="0"/>
              </a:rPr>
              <a:t>Кинешемский технологический  техникум»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928813"/>
          <a:ext cx="9144000" cy="4586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612000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Теплоснабжение и теплотехническое оборудование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 - теплотехник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 машиностроения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Химическая технология органических веществ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 - технолог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Бухгалтер, специалист по налогообложению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Банковское дело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банковского дела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61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u="none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Коммерция (по отраслям)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Менеджер по продажам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1796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1797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1798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1799" name="Прямоугольник 8"/>
          <p:cNvSpPr>
            <a:spLocks noChangeArrowheads="1"/>
          </p:cNvSpPr>
          <p:nvPr/>
        </p:nvSpPr>
        <p:spPr bwMode="auto">
          <a:xfrm>
            <a:off x="2428875" y="642938"/>
            <a:ext cx="71437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 155800, Ивановская область, г. Кинешма, ул. им. Крупской, д. 10/47</a:t>
            </a:r>
          </a:p>
          <a:p>
            <a:r>
              <a:rPr lang="ru-RU" sz="1400" b="1">
                <a:latin typeface="Calibri" pitchFamily="34" charset="0"/>
              </a:rPr>
              <a:t>Тел.:  </a:t>
            </a:r>
            <a:r>
              <a:rPr lang="ru-RU" sz="1400">
                <a:latin typeface="Calibri" pitchFamily="34" charset="0"/>
              </a:rPr>
              <a:t>8 (49331) 5-36-17, 5-32-19, 5-52-60</a:t>
            </a:r>
          </a:p>
          <a:p>
            <a:r>
              <a:rPr lang="ru-RU" sz="1400" b="1">
                <a:latin typeface="Calibri" pitchFamily="34" charset="0"/>
              </a:rPr>
              <a:t>E-mail: </a:t>
            </a:r>
            <a:r>
              <a:rPr lang="ru-RU" sz="1400">
                <a:latin typeface="Calibri" pitchFamily="34" charset="0"/>
                <a:hlinkClick r:id="rId2"/>
              </a:rPr>
              <a:t>kxtt-spo@yandex.ru</a:t>
            </a:r>
            <a:r>
              <a:rPr lang="ru-RU" sz="1400">
                <a:latin typeface="Calibri" pitchFamily="34" charset="0"/>
              </a:rPr>
              <a:t>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cs typeface="Times New Roman" pitchFamily="18" charset="0"/>
                <a:hlinkClick r:id="rId3"/>
              </a:rPr>
              <a:t>http://www.kxtt.ru/</a:t>
            </a:r>
            <a:endParaRPr lang="ru-RU" sz="1400">
              <a:latin typeface="Calibri" pitchFamily="34" charset="0"/>
              <a:cs typeface="Times New Roman" pitchFamily="18" charset="0"/>
            </a:endParaRP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31800" name="Picture 2"/>
          <p:cNvPicPr>
            <a:picLocks noChangeAspect="1" noChangeArrowheads="1"/>
          </p:cNvPicPr>
          <p:nvPr/>
        </p:nvPicPr>
        <p:blipFill>
          <a:blip r:embed="rId4"/>
          <a:srcRect l="21094" t="14166" r="68124" b="64999"/>
          <a:stretch>
            <a:fillRect/>
          </a:stretch>
        </p:blipFill>
        <p:spPr bwMode="auto">
          <a:xfrm>
            <a:off x="500063" y="0"/>
            <a:ext cx="164306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9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214438" y="285750"/>
            <a:ext cx="7929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Вичугский текстильный техникум, филиал Ивановской </a:t>
            </a:r>
          </a:p>
          <a:p>
            <a:pPr algn="ctr"/>
            <a:r>
              <a:rPr lang="ru-RU" b="1">
                <a:latin typeface="Calibri" pitchFamily="34" charset="0"/>
              </a:rPr>
              <a:t>государственной текстильной академии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4339" name="Picture 2" descr="http://igta.ru/images/stories/raznoe/filiali/img/logoVichyg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164306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3143250" y="1000125"/>
            <a:ext cx="60007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</a:t>
            </a:r>
            <a:r>
              <a:rPr lang="ru-RU" sz="1400">
                <a:latin typeface="Calibri" pitchFamily="34" charset="0"/>
              </a:rPr>
              <a:t>: г. Вичуга, ул. Покровского, д.6; </a:t>
            </a:r>
            <a:r>
              <a:rPr lang="ru-RU" sz="1400" b="1">
                <a:latin typeface="Calibri" pitchFamily="34" charset="0"/>
              </a:rPr>
              <a:t>Телефон/факс:</a:t>
            </a:r>
            <a:r>
              <a:rPr lang="ru-RU" sz="1400">
                <a:latin typeface="Calibri" pitchFamily="34" charset="0"/>
              </a:rPr>
              <a:t> (49354) 2–86–30 </a:t>
            </a:r>
          </a:p>
          <a:p>
            <a:r>
              <a:rPr lang="ru-RU" sz="1400" b="1">
                <a:latin typeface="Calibri" pitchFamily="34" charset="0"/>
              </a:rPr>
              <a:t>E-mail: </a:t>
            </a:r>
            <a:r>
              <a:rPr lang="ru-RU" sz="1400" u="sng">
                <a:latin typeface="Calibri" pitchFamily="34" charset="0"/>
                <a:hlinkClick r:id="rId3"/>
              </a:rPr>
              <a:t>vfigta-secret@yandex.ru</a:t>
            </a:r>
            <a:endParaRPr lang="ru-RU" sz="1400" u="sng">
              <a:latin typeface="Calibri" pitchFamily="34" charset="0"/>
            </a:endParaRPr>
          </a:p>
          <a:p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en-US" sz="1400" u="sng">
                <a:latin typeface="Calibri" pitchFamily="34" charset="0"/>
                <a:hlinkClick r:id="rId4"/>
              </a:rPr>
              <a:t>http://igta.ru/index.php/filials/1449-naprvichyga</a:t>
            </a:r>
            <a:endParaRPr lang="ru-RU" sz="1400" u="sng">
              <a:latin typeface="Calibri" pitchFamily="34" charset="0"/>
            </a:endParaRPr>
          </a:p>
          <a:p>
            <a:endParaRPr lang="ru-RU" sz="1600" u="sng">
              <a:latin typeface="Calibri" pitchFamily="34" charset="0"/>
            </a:endParaRPr>
          </a:p>
          <a:p>
            <a:endParaRPr lang="ru-RU" sz="1600" u="sng">
              <a:latin typeface="Calibri" pitchFamily="34" charset="0"/>
            </a:endParaRPr>
          </a:p>
          <a:p>
            <a:endParaRPr lang="ru-RU" sz="16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88" y="2143125"/>
          <a:ext cx="8572500" cy="3144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7043"/>
                <a:gridCol w="2080313"/>
                <a:gridCol w="1685205"/>
              </a:tblGrid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defTabSz="864000">
                        <a:lnSpc>
                          <a:spcPts val="1920"/>
                        </a:lnSpc>
                        <a:tabLst/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«Экономика и бухгалтерский учет»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55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«Коммерция»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55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0988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«Монтаж и техническая эксплуатация промышленного оборудования»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Очно–заочная</a:t>
                      </a:r>
                    </a:p>
                    <a:p>
                      <a:pPr defTabSz="864000">
                        <a:lnSpc>
                          <a:spcPts val="1920"/>
                        </a:lnSpc>
                      </a:pPr>
                      <a:endParaRPr lang="ru-RU" sz="155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«Технология текстильных изделий»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Очно–заочная</a:t>
                      </a:r>
                    </a:p>
                  </a:txBody>
                  <a:tcPr/>
                </a:tc>
              </a:tr>
              <a:tr h="540988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Конструирование, моделирование и технология швейных изделий»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Очно–заочная</a:t>
                      </a:r>
                    </a:p>
                    <a:p>
                      <a:pPr defTabSz="864000">
                        <a:lnSpc>
                          <a:spcPts val="1920"/>
                        </a:lnSpc>
                      </a:pPr>
                      <a:endParaRPr lang="ru-RU" sz="155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«Экономика и бухгалтерский учет»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Очно–заочная</a:t>
                      </a:r>
                    </a:p>
                  </a:txBody>
                  <a:tcPr/>
                </a:tc>
              </a:tr>
              <a:tr h="307830"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«Коммерция»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55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defTabSz="864000">
                        <a:lnSpc>
                          <a:spcPts val="1920"/>
                        </a:lnSpc>
                      </a:pPr>
                      <a:r>
                        <a:rPr lang="ru-RU" sz="155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Очно–заочная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79" name="TextBox 7"/>
          <p:cNvSpPr txBox="1">
            <a:spLocks noChangeArrowheads="1"/>
          </p:cNvSpPr>
          <p:nvPr/>
        </p:nvSpPr>
        <p:spPr bwMode="auto">
          <a:xfrm>
            <a:off x="1000125" y="1785938"/>
            <a:ext cx="7072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4313" y="5286375"/>
            <a:ext cx="892968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50" dirty="0">
                <a:latin typeface="Times New Roman" pitchFamily="18" charset="0"/>
                <a:cs typeface="Times New Roman" pitchFamily="18" charset="0"/>
              </a:rPr>
              <a:t>Необходимые документы: аттестат о среднем (полном) общем образовании или диплом о начальном профессиональном образовании, свидетельство ЕГЭ, 3 фото (3х4), медицинская справка (на очное отделение), копия паспорта, копия свидетельства о браке, копия трудовой книжки (на очно-заочное отделение).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3"/>
          <p:cNvSpPr txBox="1">
            <a:spLocks noChangeArrowheads="1"/>
          </p:cNvSpPr>
          <p:nvPr/>
        </p:nvSpPr>
        <p:spPr bwMode="auto">
          <a:xfrm>
            <a:off x="2643188" y="142875"/>
            <a:ext cx="5572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ОГБОУ СПО</a:t>
            </a:r>
            <a:r>
              <a:rPr lang="ru-RU">
                <a:latin typeface="Calibri" pitchFamily="34" charset="0"/>
              </a:rPr>
              <a:t>  «</a:t>
            </a:r>
            <a:r>
              <a:rPr lang="ru-RU" b="1">
                <a:latin typeface="Calibri" pitchFamily="34" charset="0"/>
              </a:rPr>
              <a:t>Кинешемский медицинский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4695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571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Лечебное дело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Фельдшер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19900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Сестринское дело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Очно-заочная (вечерняя) </a:t>
                      </a:r>
                      <a:r>
                        <a:rPr lang="ru-RU" sz="12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внебюджет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Медицинская сестра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1603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Акушерское дело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Акушерка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1603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Стоматология ортопедическая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</a:t>
                      </a: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Очно-заочная (вечерняя) </a:t>
                      </a:r>
                      <a:r>
                        <a:rPr lang="ru-RU" sz="12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внебюджет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Зубной техник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</a:p>
                  </a:txBody>
                  <a:tcPr marL="0" marR="0" marT="0" marB="0"/>
                </a:tc>
              </a:tr>
              <a:tr h="576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Стоматология профилактическая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</a:t>
                      </a: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Гигиенист стоматологический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2814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2815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816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2817" name="Прямоугольник 8"/>
          <p:cNvSpPr>
            <a:spLocks noChangeArrowheads="1"/>
          </p:cNvSpPr>
          <p:nvPr/>
        </p:nvSpPr>
        <p:spPr bwMode="auto">
          <a:xfrm>
            <a:off x="2500313" y="642938"/>
            <a:ext cx="621506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155800, Ивановская область, г. Кинешма, ул. Ленина, д. 24/8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(493) 5-76-87, 5-76-71, 5-69-17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kinmed@bk.ru</a:t>
            </a:r>
            <a:r>
              <a:rPr lang="ru-RU" sz="1400">
                <a:latin typeface="Calibri" pitchFamily="34" charset="0"/>
              </a:rPr>
              <a:t>         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http://www.kinmeduch.ru/</a:t>
            </a:r>
            <a:endParaRPr lang="ru-RU">
              <a:latin typeface="Calibri" pitchFamily="34" charset="0"/>
            </a:endParaRPr>
          </a:p>
        </p:txBody>
      </p:sp>
      <p:pic>
        <p:nvPicPr>
          <p:cNvPr id="32818" name="Picture 2" descr="001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2133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0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1428750" y="0"/>
            <a:ext cx="8215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Машиностроительный    колледж ФГБОУ ВПО</a:t>
            </a:r>
            <a:br>
              <a:rPr lang="ru-RU" b="1">
                <a:latin typeface="Calibri" pitchFamily="34" charset="0"/>
              </a:rPr>
            </a:br>
            <a:r>
              <a:rPr lang="ru-RU" sz="1600" b="1">
                <a:latin typeface="Calibri" pitchFamily="34" charset="0"/>
              </a:rPr>
              <a:t>"Ивановский государственный энергетический университет им. В.И. Ленина"</a:t>
            </a:r>
            <a:r>
              <a:rPr lang="ru-RU" b="1">
                <a:latin typeface="Calibri" pitchFamily="34" charset="0"/>
              </a:rPr>
              <a:t> </a:t>
            </a:r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28606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571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 машиностроения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3182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1603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Атомные электрические станции и установки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3827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3828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3829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3830" name="Прямоугольник 8"/>
          <p:cNvSpPr>
            <a:spLocks noChangeArrowheads="1"/>
          </p:cNvSpPr>
          <p:nvPr/>
        </p:nvSpPr>
        <p:spPr bwMode="auto">
          <a:xfrm>
            <a:off x="2428875" y="714375"/>
            <a:ext cx="6215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153038, г. Иваново,ул. Профессиональная, д.45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(493) 23-57-10, 23-60-25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mbcispu@pochta.ru </a:t>
            </a:r>
            <a:r>
              <a:rPr lang="ru-RU" sz="1400">
                <a:latin typeface="Calibri" pitchFamily="34" charset="0"/>
              </a:rPr>
              <a:t>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http://www.mbcispu.narod.ru/</a:t>
            </a:r>
            <a:endParaRPr lang="ru-RU">
              <a:latin typeface="Calibri" pitchFamily="34" charset="0"/>
            </a:endParaRPr>
          </a:p>
        </p:txBody>
      </p:sp>
      <p:pic>
        <p:nvPicPr>
          <p:cNvPr id="33831" name="Picture 2" descr="http://www.mbcispu.narod.ru/images/logomk_gif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57188" y="5000625"/>
            <a:ext cx="8643937" cy="1662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 подаче заявления о приеме поступающий предъявляет следующие документы: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Заявление.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Документ, удостоверяющий личность.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Документ об образовании.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Медицинская справка по форме № 086/У.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 фотокарточки размером 3x4 см.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 конвертов с марками.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2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1500188" y="0"/>
            <a:ext cx="8215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/>
            </a:r>
            <a:br>
              <a:rPr lang="ru-RU" b="1">
                <a:latin typeface="Calibri" pitchFamily="34" charset="0"/>
              </a:rPr>
            </a:br>
            <a:r>
              <a:rPr lang="ru-RU" b="1">
                <a:latin typeface="Calibri" pitchFamily="34" charset="0"/>
              </a:rPr>
              <a:t>ФГОУ СПО «Палехское художественное училище имени М.Горького» </a:t>
            </a:r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16430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567608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07546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Декоративно-прикладное искусство и народные промыслы 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(лаковая миниатюрная живопись)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Художник-мастер, преподаватель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4839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4840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4841" name="Прямоугольник 8"/>
          <p:cNvSpPr>
            <a:spLocks noChangeArrowheads="1"/>
          </p:cNvSpPr>
          <p:nvPr/>
        </p:nvSpPr>
        <p:spPr bwMode="auto">
          <a:xfrm>
            <a:off x="2428875" y="71437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155620, п.Палех, ул.Шуйская, д.18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Телефон:</a:t>
            </a:r>
            <a:r>
              <a:rPr lang="ru-RU" sz="1400">
                <a:latin typeface="Calibri" pitchFamily="34" charset="0"/>
              </a:rPr>
              <a:t> (49334) 2-24-85, 2-11-40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 </a:t>
            </a:r>
            <a:r>
              <a:rPr lang="ru-RU" sz="1400" u="sng">
                <a:latin typeface="Calibri" pitchFamily="34" charset="0"/>
                <a:hlinkClick r:id="rId2"/>
              </a:rPr>
              <a:t>info@palekh-artschool.ru</a:t>
            </a:r>
            <a:r>
              <a:rPr lang="ru-RU" sz="1400">
                <a:latin typeface="Calibri" pitchFamily="34" charset="0"/>
                <a:hlinkClick r:id="rId2"/>
              </a:rPr>
              <a:t> </a:t>
            </a:r>
            <a:r>
              <a:rPr lang="ru-RU" sz="1400">
                <a:latin typeface="Calibri" pitchFamily="34" charset="0"/>
              </a:rPr>
              <a:t>                       </a:t>
            </a:r>
            <a:r>
              <a:rPr lang="ru-RU" sz="1400" u="sng">
                <a:latin typeface="Calibri" pitchFamily="34" charset="0"/>
              </a:rPr>
              <a:t>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 palekh-artschool.ru</a:t>
            </a:r>
            <a:r>
              <a:rPr lang="en-US" sz="1400">
                <a:latin typeface="Calibri" pitchFamily="34" charset="0"/>
              </a:rPr>
              <a:t> </a:t>
            </a:r>
            <a:endParaRPr lang="ru-RU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75" y="4357688"/>
            <a:ext cx="8643938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 подаче заявления о приеме поступающий предъявляет следующие документы: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Документ, удостоверяющий личность.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Документ об образовании.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Медицинская справка по форме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№ 086/У.</a:t>
            </a:r>
          </a:p>
          <a:p>
            <a:pPr marL="173038" indent="-173038" fontAlgn="auto">
              <a:spcBef>
                <a:spcPts val="0"/>
              </a:spcBef>
              <a:spcAft>
                <a:spcPts val="0"/>
              </a:spcAft>
              <a:tabLst>
                <a:tab pos="173038" algn="l"/>
              </a:tabLs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4.  4 фотокарточки размером 3x4 см.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4843" name="Picture 2" descr="Палехское художественное училище имени М. Горького"/>
          <p:cNvPicPr>
            <a:picLocks noChangeAspect="1" noChangeArrowheads="1"/>
          </p:cNvPicPr>
          <p:nvPr/>
        </p:nvPicPr>
        <p:blipFill>
          <a:blip r:embed="rId4"/>
          <a:srcRect l="11084" t="12161" r="11330" b="10809"/>
          <a:stretch>
            <a:fillRect/>
          </a:stretch>
        </p:blipFill>
        <p:spPr bwMode="auto">
          <a:xfrm>
            <a:off x="285750" y="0"/>
            <a:ext cx="18954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44" name="TextBox 12"/>
          <p:cNvSpPr txBox="1">
            <a:spLocks noChangeArrowheads="1"/>
          </p:cNvSpPr>
          <p:nvPr/>
        </p:nvSpPr>
        <p:spPr bwMode="auto">
          <a:xfrm>
            <a:off x="142875" y="3786188"/>
            <a:ext cx="9001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Иногородние лица, поступившие в училище, на время обучения обеспечиваются общежитием. На время вступительных испытаний абитуриентам также предоставляются места в общежитии. Количество планируемых бюджетных мест для приема абитуриентов - 16</a:t>
            </a:r>
          </a:p>
        </p:txBody>
      </p:sp>
      <p:pic>
        <p:nvPicPr>
          <p:cNvPr id="34845" name="Picture 4" descr="http://palekh-artschool.ru/images/template7/i/visual-head-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25" y="4929188"/>
            <a:ext cx="6429375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1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1214438" y="142875"/>
            <a:ext cx="82153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ФГОУ СПО «Плёсский аграрный колледж»</a:t>
            </a:r>
            <a:r>
              <a:rPr lang="ru-RU" b="1">
                <a:latin typeface="Calibri" pitchFamily="34" charset="0"/>
              </a:rPr>
              <a:t> </a:t>
            </a:r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857375"/>
          <a:ext cx="9144000" cy="3335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571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Экономика и бухгалтерский учет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Бухгалтер, бухгалтер с углубленной подготовкой «Налоги и налогообложение»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045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Механизация сельского хозяйства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Техник-механик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Охотоведение и звероводство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Охотовед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1603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Туризм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 (</a:t>
                      </a: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по туризму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5881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5882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5883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5884" name="Прямоугольник 8"/>
          <p:cNvSpPr>
            <a:spLocks noChangeArrowheads="1"/>
          </p:cNvSpPr>
          <p:nvPr/>
        </p:nvSpPr>
        <p:spPr bwMode="auto">
          <a:xfrm>
            <a:off x="2428875" y="642938"/>
            <a:ext cx="621506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155555, Ивановская область, Приволжский район, с. Северцево, д. 6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(49339) 4-36-47, 4-31-04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plagko@mail.ru</a:t>
            </a:r>
            <a:r>
              <a:rPr lang="ru-RU" sz="1400">
                <a:latin typeface="Calibri" pitchFamily="34" charset="0"/>
              </a:rPr>
              <a:t> 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>
                <a:latin typeface="Calibri" pitchFamily="34" charset="0"/>
              </a:rPr>
              <a:t> </a:t>
            </a:r>
            <a:r>
              <a:rPr lang="en-US" sz="1200">
                <a:latin typeface="Calibri" pitchFamily="34" charset="0"/>
              </a:rPr>
              <a:t>  </a:t>
            </a:r>
            <a:r>
              <a:rPr lang="en-US" sz="1400">
                <a:latin typeface="Calibri" pitchFamily="34" charset="0"/>
                <a:hlinkClick r:id="rId3"/>
              </a:rPr>
              <a:t>http://www.linastroi.ru/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35885" name="TextBox 10"/>
          <p:cNvSpPr txBox="1">
            <a:spLocks noChangeArrowheads="1"/>
          </p:cNvSpPr>
          <p:nvPr/>
        </p:nvSpPr>
        <p:spPr bwMode="auto">
          <a:xfrm>
            <a:off x="0" y="5287963"/>
            <a:ext cx="8643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При подаче заявления в колледж поступающий предъявляет документы: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Документы, удостоверяющие его личность, гражданство (паспорт предъявлять лично),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Оригинал документа государственного образца об образовании,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Свидетельство ЕГЭ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- 3 фотографии 3х4 см.,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Справку с места жительства о составе семьи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Медицинскую справку (форма 086-У) с выпиской о прививках.</a:t>
            </a:r>
            <a:br>
              <a:rPr lang="ru-RU" sz="1200">
                <a:latin typeface="Times New Roman" pitchFamily="18" charset="0"/>
                <a:cs typeface="Times New Roman" pitchFamily="18" charset="0"/>
              </a:rPr>
            </a:br>
            <a:r>
              <a:rPr lang="ru-RU" sz="1200">
                <a:latin typeface="Times New Roman" pitchFamily="18" charset="0"/>
                <a:cs typeface="Times New Roman" pitchFamily="18" charset="0"/>
              </a:rPr>
              <a:t>- Папка-скоросшиватель и 4 конверта</a:t>
            </a:r>
          </a:p>
        </p:txBody>
      </p:sp>
      <p:pic>
        <p:nvPicPr>
          <p:cNvPr id="35886" name="Picture 2"/>
          <p:cNvPicPr>
            <a:picLocks noChangeAspect="1" noChangeArrowheads="1"/>
          </p:cNvPicPr>
          <p:nvPr/>
        </p:nvPicPr>
        <p:blipFill>
          <a:blip r:embed="rId4"/>
          <a:srcRect l="68439" t="16667" r="20313" b="65833"/>
          <a:stretch>
            <a:fillRect/>
          </a:stretch>
        </p:blipFill>
        <p:spPr bwMode="auto">
          <a:xfrm>
            <a:off x="214313" y="214313"/>
            <a:ext cx="17145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2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643188"/>
          <a:ext cx="9144000" cy="3575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4"/>
                <a:gridCol w="857256"/>
                <a:gridCol w="785818"/>
                <a:gridCol w="1933572"/>
                <a:gridCol w="2209800"/>
              </a:tblGrid>
              <a:tr h="57150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045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Техническая эксплуатация и обслуживание электрического и электромеханического оборудования (по отраслям).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Техник,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техник-электромеханик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Монтаж и техническая эксплуатация промышленного оборудования (по отраслям)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Техник-механик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Химическая технология отделочного производства и обработки изделий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Техник-технолог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Технология текстильных изделий (по видам)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Техник-технолог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6910" name="TextBox 7"/>
          <p:cNvSpPr txBox="1">
            <a:spLocks noChangeArrowheads="1"/>
          </p:cNvSpPr>
          <p:nvPr/>
        </p:nvSpPr>
        <p:spPr bwMode="auto">
          <a:xfrm>
            <a:off x="1071563" y="2000250"/>
            <a:ext cx="7072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6911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6912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6913" name="Прямоугольник 8"/>
          <p:cNvSpPr>
            <a:spLocks noChangeArrowheads="1"/>
          </p:cNvSpPr>
          <p:nvPr/>
        </p:nvSpPr>
        <p:spPr bwMode="auto">
          <a:xfrm>
            <a:off x="1857375" y="1071563"/>
            <a:ext cx="82867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155050, Ивановская область, г. Тейково, ул. Сергеевская, д. 1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(49343) 2-69-79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tfilial@yandex.ru </a:t>
            </a:r>
            <a:r>
              <a:rPr lang="ru-RU" sz="1400">
                <a:latin typeface="Calibri" pitchFamily="34" charset="0"/>
              </a:rPr>
              <a:t> 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http://www.igta.ru/index.php/filials/1454-filial</a:t>
            </a:r>
            <a:endParaRPr lang="ru-RU" sz="1400">
              <a:latin typeface="Calibri" pitchFamily="34" charset="0"/>
            </a:endParaRPr>
          </a:p>
          <a:p>
            <a:r>
              <a:rPr lang="en-US" sz="1200">
                <a:latin typeface="Calibri" pitchFamily="34" charset="0"/>
              </a:rPr>
              <a:t> 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36914" name="Прямоугольник 12"/>
          <p:cNvSpPr>
            <a:spLocks noChangeArrowheads="1"/>
          </p:cNvSpPr>
          <p:nvPr/>
        </p:nvSpPr>
        <p:spPr bwMode="auto">
          <a:xfrm>
            <a:off x="1143000" y="0"/>
            <a:ext cx="8001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Филиал федерального государственного бюджетного образовательного учреждения высшего профессионального образования «Ивановская государственная текстильная академия» в г. Тейкове Ивановской области</a:t>
            </a:r>
          </a:p>
        </p:txBody>
      </p:sp>
      <p:pic>
        <p:nvPicPr>
          <p:cNvPr id="36915" name="Picture 2" descr="http://www.koipkro.kostroma.ru/Sharya/shool6/6/_w/%D0%A2%D0%B5%D1%82%D1%80%D0%B0%D0%B4%D1%8C_gi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000125"/>
            <a:ext cx="15335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39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357438"/>
          <a:ext cx="9144000" cy="1122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2571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3297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«ДЕКОРАТИВНО-ПРИКЛАДНОЕ ИСКУССТВО И 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НАРОДНЫЕ ПРОМЫСЛЫ» (по видам)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Художник народных художественных промыслов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7910" name="TextBox 7"/>
          <p:cNvSpPr txBox="1">
            <a:spLocks noChangeArrowheads="1"/>
          </p:cNvSpPr>
          <p:nvPr/>
        </p:nvSpPr>
        <p:spPr bwMode="auto">
          <a:xfrm>
            <a:off x="928688" y="1857375"/>
            <a:ext cx="7072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7911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7912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7913" name="Прямоугольник 8"/>
          <p:cNvSpPr>
            <a:spLocks noChangeArrowheads="1"/>
          </p:cNvSpPr>
          <p:nvPr/>
        </p:nvSpPr>
        <p:spPr bwMode="auto">
          <a:xfrm>
            <a:off x="2143125" y="928688"/>
            <a:ext cx="67151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155633, Ивановская область, Южский район, с. Холуй, ул. Московская, д. 1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(49347) 2-18-77 </a:t>
            </a:r>
            <a:r>
              <a:rPr lang="ru-RU" sz="1400" b="1">
                <a:latin typeface="Calibri" pitchFamily="34" charset="0"/>
              </a:rPr>
              <a:t>Факс:</a:t>
            </a:r>
            <a:r>
              <a:rPr lang="ru-RU" sz="1400">
                <a:latin typeface="Calibri" pitchFamily="34" charset="0"/>
              </a:rPr>
              <a:t> (49347) 2-18-77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ru-RU" sz="1400" u="sng">
                <a:latin typeface="Calibri" pitchFamily="34" charset="0"/>
                <a:hlinkClick r:id="rId2"/>
              </a:rPr>
              <a:t>choluy@mail.ru </a:t>
            </a:r>
            <a:r>
              <a:rPr lang="ru-RU" sz="1400">
                <a:latin typeface="Calibri" pitchFamily="34" charset="0"/>
              </a:rPr>
              <a:t>                 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http://artkholuy.ru </a:t>
            </a:r>
            <a:r>
              <a:rPr lang="en-US" sz="1400">
                <a:latin typeface="Calibri" pitchFamily="34" charset="0"/>
              </a:rPr>
              <a:t> 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313" y="3643313"/>
            <a:ext cx="8643937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80975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 подаче заявления в колледж поступающий предъявляет документы: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+mn-lt"/>
              </a:rPr>
              <a:t> Паспорт; 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+mn-lt"/>
              </a:rPr>
              <a:t>Документ об образовании;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+mn-lt"/>
              </a:rPr>
              <a:t>4 фотографии 3х4; 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 err="1">
                <a:latin typeface="+mn-lt"/>
              </a:rPr>
              <a:t>СНиЛС</a:t>
            </a:r>
            <a:r>
              <a:rPr lang="ru-RU" sz="1200" dirty="0">
                <a:latin typeface="+mn-lt"/>
              </a:rPr>
              <a:t>; 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+mn-lt"/>
              </a:rPr>
              <a:t>ИНН; </a:t>
            </a:r>
          </a:p>
          <a:p>
            <a:pPr indent="180975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+mn-lt"/>
              </a:rPr>
              <a:t>медицинская справка по форме 063.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935831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50" b="1" dirty="0">
                <a:latin typeface="+mn-lt"/>
              </a:rPr>
              <a:t>Холуйский филиал лаковой миниатюрной живописи имени. Н.Н. Харламова федерального государственного бюджетного образовательного учреждения высшего профессионального образования «Высшая школа народных искусств (институт)»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pic>
        <p:nvPicPr>
          <p:cNvPr id="37916" name="Picture 2"/>
          <p:cNvPicPr>
            <a:picLocks noChangeAspect="1" noChangeArrowheads="1"/>
          </p:cNvPicPr>
          <p:nvPr/>
        </p:nvPicPr>
        <p:blipFill>
          <a:blip r:embed="rId4"/>
          <a:srcRect l="68907" t="9167" r="19843" b="77499"/>
          <a:stretch>
            <a:fillRect/>
          </a:stretch>
        </p:blipFill>
        <p:spPr bwMode="auto">
          <a:xfrm>
            <a:off x="214313" y="928688"/>
            <a:ext cx="1714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7" name="Picture 4" descr="DSC020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3643313"/>
            <a:ext cx="200025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8" name="Picture 6" descr="DSC0198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75" y="4357688"/>
            <a:ext cx="178593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9" name="Picture 8" descr="IMG 9032_0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25" y="4857750"/>
            <a:ext cx="1357313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4679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4"/>
                <a:gridCol w="857256"/>
                <a:gridCol w="857256"/>
                <a:gridCol w="1862134"/>
                <a:gridCol w="2209800"/>
              </a:tblGrid>
              <a:tr h="57150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071570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Автоматизация технологических процессов и производств (по отраслям)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Старший 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- 4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101442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Монтаж, наладка и эксплуатация электрооборудования промышленных и гражданских зданий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Техник</a:t>
                      </a:r>
                    </a:p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6869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Технология машиностроения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Технология текстильных изделий (по видам)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Техник-технолог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28628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</a:t>
                      </a:r>
                      <a:r>
                        <a:rPr lang="ru-RU" sz="12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8957" name="TextBox 7"/>
          <p:cNvSpPr txBox="1">
            <a:spLocks noChangeArrowheads="1"/>
          </p:cNvSpPr>
          <p:nvPr/>
        </p:nvSpPr>
        <p:spPr bwMode="auto">
          <a:xfrm>
            <a:off x="1071563" y="1643063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8958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8959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8960" name="Прямоугольник 8"/>
          <p:cNvSpPr>
            <a:spLocks noChangeArrowheads="1"/>
          </p:cNvSpPr>
          <p:nvPr/>
        </p:nvSpPr>
        <p:spPr bwMode="auto">
          <a:xfrm>
            <a:off x="2357438" y="785813"/>
            <a:ext cx="5857875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155600, Россия, Ивановская обл., г. Шуя, ул. Сехская, 2/6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(49351) 2-40-37, 2-34-61  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2"/>
              </a:rPr>
              <a:t>shit1962@mail.ru</a:t>
            </a:r>
            <a:r>
              <a:rPr lang="ru-RU" sz="1400">
                <a:latin typeface="Calibri" pitchFamily="34" charset="0"/>
              </a:rPr>
              <a:t>        </a:t>
            </a:r>
            <a:r>
              <a:rPr lang="ru-RU" sz="1400" b="1">
                <a:latin typeface="Calibri" pitchFamily="34" charset="0"/>
              </a:rPr>
              <a:t>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2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http://f-ipek.ivnet.ru/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38961" name="Прямоугольник 12"/>
          <p:cNvSpPr>
            <a:spLocks noChangeArrowheads="1"/>
          </p:cNvSpPr>
          <p:nvPr/>
        </p:nvSpPr>
        <p:spPr bwMode="auto">
          <a:xfrm>
            <a:off x="1143000" y="0"/>
            <a:ext cx="8001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ОГБОУ СПО «Ивановский промышленно-экономический колледж» </a:t>
            </a:r>
          </a:p>
          <a:p>
            <a:pPr algn="ctr"/>
            <a:r>
              <a:rPr lang="ru-RU" b="1">
                <a:latin typeface="Calibri" pitchFamily="34" charset="0"/>
              </a:rPr>
              <a:t>Шуйский филиал</a:t>
            </a:r>
          </a:p>
        </p:txBody>
      </p:sp>
      <p:pic>
        <p:nvPicPr>
          <p:cNvPr id="38962" name="Picture 2" descr="&amp;Ecy;&amp;mcy;&amp;bcy;&amp;lcy;&amp;iecy;&amp;mcy;&amp;acy; &amp;SHcy;&amp;ucy;&amp;jcy;&amp;scy;&amp;kcy;&amp;ocy;&amp;gcy;&amp;ocy; &amp;fcy;&amp;icy;&amp;lcy;&amp;icy;&amp;acy;&amp;lcy;&amp;acy; &amp;Icy;&amp;vcy;&amp;Pcy;&amp;Ecy;&amp;K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428625"/>
            <a:ext cx="14859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2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2903538"/>
        </p:xfrm>
        <a:graphic>
          <a:graphicData uri="http://schemas.openxmlformats.org/drawingml/2006/table">
            <a:tbl>
              <a:tblPr/>
              <a:tblGrid>
                <a:gridCol w="3357563"/>
                <a:gridCol w="857250"/>
                <a:gridCol w="857250"/>
                <a:gridCol w="1862137"/>
                <a:gridCol w="2209800"/>
              </a:tblGrid>
              <a:tr h="571500"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ts val="19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Механизация сельского хозяйства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Техник-механик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 и ремонт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автомобильного транспорта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Профессиональное обучение по отраслям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Мастер производственного обучения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636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года 10 месяцев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39976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39977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9978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39979" name="Прямоугольник 8"/>
          <p:cNvSpPr>
            <a:spLocks noChangeArrowheads="1"/>
          </p:cNvSpPr>
          <p:nvPr/>
        </p:nvSpPr>
        <p:spPr bwMode="auto">
          <a:xfrm>
            <a:off x="2571750" y="571500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155935, Ивановская область, Шуйский район, село Сергеево, д. 24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(49351) 3-66-39, 3-66-35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</a:rPr>
              <a:t> </a:t>
            </a:r>
            <a:r>
              <a:rPr lang="ru-RU" sz="1400" b="1">
                <a:latin typeface="Calibri" pitchFamily="34" charset="0"/>
              </a:rPr>
              <a:t> </a:t>
            </a:r>
            <a:r>
              <a:rPr lang="ru-RU" sz="1400" u="sng">
                <a:latin typeface="Calibri" pitchFamily="34" charset="0"/>
                <a:hlinkClick r:id="rId2"/>
              </a:rPr>
              <a:t>kolledg@inbox.ru </a:t>
            </a:r>
            <a:r>
              <a:rPr lang="ru-RU" sz="1400">
                <a:latin typeface="Calibri" pitchFamily="34" charset="0"/>
              </a:rPr>
              <a:t>                  </a:t>
            </a:r>
            <a:r>
              <a:rPr lang="en-US" sz="1400" b="1">
                <a:latin typeface="Calibri" pitchFamily="34" charset="0"/>
              </a:rPr>
              <a:t> 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 http://sergeevo-kolledg.narod2.ru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39980" name="Прямоугольник 12"/>
          <p:cNvSpPr>
            <a:spLocks noChangeArrowheads="1"/>
          </p:cNvSpPr>
          <p:nvPr/>
        </p:nvSpPr>
        <p:spPr bwMode="auto">
          <a:xfrm>
            <a:off x="1285875" y="142875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ОГБОУ СПО «Шуйский сельскохозяйственный колледж»</a:t>
            </a:r>
          </a:p>
        </p:txBody>
      </p:sp>
      <p:pic>
        <p:nvPicPr>
          <p:cNvPr id="39981" name="Picture 2" descr="http://sergeevo-kolledg.narod2.ru/wpimages/wp37d7a91c_05_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214313"/>
            <a:ext cx="1428750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14313" y="5000625"/>
            <a:ext cx="8286750" cy="184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 подаче заявления о приеме в колледж поступающий предъявляет следующие документы: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документ, удостоверяющий его личность,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оригинал документа государственного образца об образовании или его заверенную копию:</a:t>
            </a:r>
          </a:p>
          <a:p>
            <a:pPr indent="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-аттестата об основном общем образовании (9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 indent="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-аттестата о среднем (полном) общем образовании (11 классов);</a:t>
            </a:r>
          </a:p>
          <a:p>
            <a:pPr indent="92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-диплома профессионального образования.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• медицинская справка формы № 086 - 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• необходимое количество фотографий.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62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2000250"/>
          <a:ext cx="9144000" cy="27352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4"/>
                <a:gridCol w="857256"/>
                <a:gridCol w="857256"/>
                <a:gridCol w="1862134"/>
                <a:gridCol w="2209800"/>
              </a:tblGrid>
              <a:tr h="571504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Сестринское дело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Медицинская сестра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9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1436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Лечебное дело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Фельдшер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432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Акушерское дело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Акушерка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0994" name="TextBox 7"/>
          <p:cNvSpPr txBox="1">
            <a:spLocks noChangeArrowheads="1"/>
          </p:cNvSpPr>
          <p:nvPr/>
        </p:nvSpPr>
        <p:spPr bwMode="auto">
          <a:xfrm>
            <a:off x="1071563" y="150018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40995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0996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40997" name="Прямоугольник 8"/>
          <p:cNvSpPr>
            <a:spLocks noChangeArrowheads="1"/>
          </p:cNvSpPr>
          <p:nvPr/>
        </p:nvSpPr>
        <p:spPr bwMode="auto">
          <a:xfrm>
            <a:off x="3000375" y="64293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155600, г.Шуя, ул.Советская, д.46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(49351) 3-81-04; 3-80-60, 4-16-29  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</a:rPr>
              <a:t> </a:t>
            </a:r>
            <a:r>
              <a:rPr lang="en-US" sz="1400" u="sng">
                <a:solidFill>
                  <a:srgbClr val="0000CC"/>
                </a:solidFill>
                <a:latin typeface="Calibri" pitchFamily="34" charset="0"/>
              </a:rPr>
              <a:t>shmu60@bk.ru</a:t>
            </a:r>
            <a:r>
              <a:rPr lang="en-US" sz="1400" i="1">
                <a:latin typeface="Calibri" pitchFamily="34" charset="0"/>
              </a:rPr>
              <a:t> </a:t>
            </a:r>
            <a:r>
              <a:rPr lang="ru-RU" sz="1400" b="1">
                <a:latin typeface="Calibri" pitchFamily="34" charset="0"/>
              </a:rPr>
              <a:t> </a:t>
            </a:r>
            <a:r>
              <a:rPr lang="ru-RU" sz="1400">
                <a:latin typeface="Calibri" pitchFamily="34" charset="0"/>
              </a:rPr>
              <a:t>                 </a:t>
            </a:r>
            <a:r>
              <a:rPr lang="en-US" sz="1400" b="1">
                <a:latin typeface="Calibri" pitchFamily="34" charset="0"/>
              </a:rPr>
              <a:t> 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2"/>
              </a:rPr>
              <a:t> http://shmeduch.ivnet.ru</a:t>
            </a:r>
            <a:endParaRPr lang="ru-RU" sz="1400">
              <a:latin typeface="Calibri" pitchFamily="34" charset="0"/>
            </a:endParaRPr>
          </a:p>
        </p:txBody>
      </p:sp>
      <p:sp>
        <p:nvSpPr>
          <p:cNvPr id="40998" name="Прямоугольник 12"/>
          <p:cNvSpPr>
            <a:spLocks noChangeArrowheads="1"/>
          </p:cNvSpPr>
          <p:nvPr/>
        </p:nvSpPr>
        <p:spPr bwMode="auto">
          <a:xfrm>
            <a:off x="1285875" y="142875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ОГОУ СПО «Шуйское медицинское училище»</a:t>
            </a:r>
          </a:p>
        </p:txBody>
      </p:sp>
      <p:sp>
        <p:nvSpPr>
          <p:cNvPr id="40999" name="TextBox 10"/>
          <p:cNvSpPr txBox="1">
            <a:spLocks noChangeArrowheads="1"/>
          </p:cNvSpPr>
          <p:nvPr/>
        </p:nvSpPr>
        <p:spPr bwMode="auto">
          <a:xfrm>
            <a:off x="142875" y="4857750"/>
            <a:ext cx="82867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Документы необходимые при поступлении: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аттестат об образовании (подлинник и заверенная копия)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сертификат по ЕГЭ (подлинник и заверенная копия)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медицинская справка форма 086-У, 6 фото (3x4),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трудовая книжка (если есть),</a:t>
            </a:r>
          </a:p>
          <a:p>
            <a:pPr>
              <a:buFont typeface="Arial" charset="0"/>
              <a:buChar char="•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паспорт (подлинник и копия всех страниц).</a:t>
            </a:r>
          </a:p>
          <a:p>
            <a:r>
              <a:rPr lang="ru-RU" sz="1200">
                <a:latin typeface="Calibri" pitchFamily="34" charset="0"/>
              </a:rPr>
              <a:t/>
            </a:r>
            <a:br>
              <a:rPr lang="ru-RU" sz="1200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41000" name="AutoShape 2" descr="http://shmeduch.ivnet.ru/images/DSC002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1001" name="AutoShape 4" descr="http://shmeduch.ivnet.ru/images/DSC002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002" name="Picture 5" descr="C:\Users\Bibl\Desktop\DSC002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207168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1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785938"/>
          <a:ext cx="9144000" cy="2652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7554"/>
                <a:gridCol w="857256"/>
                <a:gridCol w="857256"/>
                <a:gridCol w="1862134"/>
                <a:gridCol w="2209800"/>
              </a:tblGrid>
              <a:tr h="500066"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57256">
                <a:tc>
                  <a:txBody>
                    <a:bodyPr/>
                    <a:lstStyle/>
                    <a:p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Строительство и эксплуатация зданий и сооружений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Техник-строитель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1436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b="0" u="none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 с углубленной подготовкой, бухгалтер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32400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Ветеринария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2075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Ветеринарный фельдшер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42018" name="TextBox 7"/>
          <p:cNvSpPr txBox="1">
            <a:spLocks noChangeArrowheads="1"/>
          </p:cNvSpPr>
          <p:nvPr/>
        </p:nvSpPr>
        <p:spPr bwMode="auto">
          <a:xfrm>
            <a:off x="1071563" y="1428750"/>
            <a:ext cx="7072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42019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285750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2020" name="TextBox 9"/>
          <p:cNvSpPr txBox="1">
            <a:spLocks noChangeArrowheads="1"/>
          </p:cNvSpPr>
          <p:nvPr/>
        </p:nvSpPr>
        <p:spPr bwMode="auto">
          <a:xfrm>
            <a:off x="2143125" y="357188"/>
            <a:ext cx="65722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latin typeface="Calibri" pitchFamily="34" charset="0"/>
            </a:endParaRPr>
          </a:p>
          <a:p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endParaRPr lang="ru-RU" sz="1400">
              <a:latin typeface="Calibri" pitchFamily="34" charset="0"/>
            </a:endParaRPr>
          </a:p>
        </p:txBody>
      </p:sp>
      <p:sp>
        <p:nvSpPr>
          <p:cNvPr id="42021" name="Прямоугольник 8"/>
          <p:cNvSpPr>
            <a:spLocks noChangeArrowheads="1"/>
          </p:cNvSpPr>
          <p:nvPr/>
        </p:nvSpPr>
        <p:spPr bwMode="auto">
          <a:xfrm>
            <a:off x="3000375" y="642938"/>
            <a:ext cx="65722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155450, Ивановская область, г. Юрьевец, ул. Титова, д. 4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(49337) 2-31-30, 2-29-31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 </a:t>
            </a:r>
            <a:r>
              <a:rPr lang="en-US" sz="1400" b="1">
                <a:latin typeface="Calibri" pitchFamily="34" charset="0"/>
              </a:rPr>
              <a:t> e-mail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</a:rPr>
              <a:t> </a:t>
            </a:r>
            <a:r>
              <a:rPr lang="ru-RU" sz="1400" u="sng">
                <a:latin typeface="Calibri" pitchFamily="34" charset="0"/>
                <a:hlinkClick r:id="rId2"/>
              </a:rPr>
              <a:t>jur_college@mail.ru</a:t>
            </a:r>
            <a:r>
              <a:rPr lang="ru-RU" sz="1400">
                <a:latin typeface="Calibri" pitchFamily="34" charset="0"/>
              </a:rPr>
              <a:t>        </a:t>
            </a:r>
            <a:r>
              <a:rPr lang="en-US" sz="1400" b="1">
                <a:latin typeface="Calibri" pitchFamily="34" charset="0"/>
              </a:rPr>
              <a:t> www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en-US" sz="1400">
                <a:latin typeface="Calibri" pitchFamily="34" charset="0"/>
                <a:hlinkClick r:id="rId3"/>
              </a:rPr>
              <a:t>http://20pu.ru/</a:t>
            </a:r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  <a:p>
            <a:endParaRPr lang="ru-RU" sz="1400">
              <a:latin typeface="Calibri" pitchFamily="34" charset="0"/>
            </a:endParaRPr>
          </a:p>
        </p:txBody>
      </p:sp>
      <p:sp>
        <p:nvSpPr>
          <p:cNvPr id="42022" name="Прямоугольник 12"/>
          <p:cNvSpPr>
            <a:spLocks noChangeArrowheads="1"/>
          </p:cNvSpPr>
          <p:nvPr/>
        </p:nvSpPr>
        <p:spPr bwMode="auto">
          <a:xfrm>
            <a:off x="1500188" y="142875"/>
            <a:ext cx="800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ОГБОУ СПО «Юрьевецкий агропромышленный колледж»</a:t>
            </a:r>
          </a:p>
        </p:txBody>
      </p:sp>
      <p:sp>
        <p:nvSpPr>
          <p:cNvPr id="42023" name="AutoShape 2" descr="http://shmeduch.ivnet.ru/images/DSC002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2024" name="AutoShape 4" descr="http://shmeduch.ivnet.ru/images/DSC0024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2025" name="Picture 3"/>
          <p:cNvPicPr>
            <a:picLocks noChangeAspect="1" noChangeArrowheads="1"/>
          </p:cNvPicPr>
          <p:nvPr/>
        </p:nvPicPr>
        <p:blipFill>
          <a:blip r:embed="rId4"/>
          <a:srcRect l="45470" t="16667" r="46094" b="69167"/>
          <a:stretch>
            <a:fillRect/>
          </a:stretch>
        </p:blipFill>
        <p:spPr bwMode="auto">
          <a:xfrm>
            <a:off x="642938" y="285750"/>
            <a:ext cx="128587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26" name="Прямоугольник 13"/>
          <p:cNvSpPr>
            <a:spLocks noChangeArrowheads="1"/>
          </p:cNvSpPr>
          <p:nvPr/>
        </p:nvSpPr>
        <p:spPr bwMode="auto">
          <a:xfrm>
            <a:off x="0" y="4429125"/>
            <a:ext cx="9001125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Документы, необходимые для поступления: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документ об образовании (подлинник и копия)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ксерокопия паспорта (паспорт предъявляется лично)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характеристика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медицинская справка формы 086-У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копия медицинского полиса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прививочный лист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копия страхового свидетельства  государственного пенсионного страхования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-6 фотографий 3х4</a:t>
            </a:r>
          </a:p>
          <a:p>
            <a:pPr>
              <a:buFontTx/>
              <a:buChar char="-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копия ИНН</a:t>
            </a:r>
          </a:p>
          <a:p>
            <a:pPr>
              <a:buFontTx/>
              <a:buChar char="-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- свидетельство о результатах ЕГЭ (если имеется)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- копия трудовой книжки, заверенная в отделе кадров (для работающих)</a:t>
            </a:r>
          </a:p>
          <a:p>
            <a:pPr>
              <a:buFontTx/>
              <a:buChar char="-"/>
            </a:pP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3"/>
          <p:cNvSpPr txBox="1">
            <a:spLocks noChangeArrowheads="1"/>
          </p:cNvSpPr>
          <p:nvPr/>
        </p:nvSpPr>
        <p:spPr bwMode="auto">
          <a:xfrm>
            <a:off x="1000125" y="142875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автотранспортный техникум»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928688" y="571500"/>
            <a:ext cx="821531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libri" pitchFamily="34" charset="0"/>
              </a:rPr>
              <a:t>     </a:t>
            </a:r>
            <a:r>
              <a:rPr lang="ru-RU" sz="1400" b="1">
                <a:latin typeface="Calibri" pitchFamily="34" charset="0"/>
              </a:rPr>
              <a:t>Адрес: </a:t>
            </a:r>
            <a:r>
              <a:rPr lang="ru-RU" sz="1400">
                <a:latin typeface="Calibri" pitchFamily="34" charset="0"/>
              </a:rPr>
              <a:t>153032, г. Иваново, ул. Ташкентская, 81. </a:t>
            </a:r>
            <a:r>
              <a:rPr lang="ru-RU" sz="1400" b="1">
                <a:latin typeface="Calibri" pitchFamily="34" charset="0"/>
              </a:rPr>
              <a:t>Телефон / факс:</a:t>
            </a:r>
            <a:r>
              <a:rPr lang="ru-RU" sz="1400">
                <a:latin typeface="Calibri" pitchFamily="34" charset="0"/>
              </a:rPr>
              <a:t> (4932) 23-45-65 – приемная директора</a:t>
            </a:r>
          </a:p>
          <a:p>
            <a:r>
              <a:rPr lang="ru-RU" sz="1400" b="1">
                <a:latin typeface="Calibri" pitchFamily="34" charset="0"/>
              </a:rPr>
              <a:t>Телефон приемной комиссии</a:t>
            </a:r>
            <a:r>
              <a:rPr lang="ru-RU" sz="1400">
                <a:latin typeface="Calibri" pitchFamily="34" charset="0"/>
              </a:rPr>
              <a:t>:  очного отделения: (4932) 29-34-60; заочного отделения: (4932) 23-43-04</a:t>
            </a:r>
          </a:p>
          <a:p>
            <a:r>
              <a:rPr lang="ru-RU" sz="1400" b="1">
                <a:latin typeface="Calibri" pitchFamily="34" charset="0"/>
              </a:rPr>
              <a:t>e-mail:</a:t>
            </a:r>
            <a:r>
              <a:rPr lang="ru-RU" sz="1400">
                <a:latin typeface="Calibri" pitchFamily="34" charset="0"/>
              </a:rPr>
              <a:t>  </a:t>
            </a:r>
            <a:r>
              <a:rPr lang="ru-RU" sz="1400">
                <a:latin typeface="Calibri" pitchFamily="34" charset="0"/>
                <a:hlinkClick r:id="rId2"/>
              </a:rPr>
              <a:t>auto_iatk@mail.ru</a:t>
            </a:r>
            <a:r>
              <a:rPr lang="ru-RU" sz="1400">
                <a:latin typeface="Calibri" pitchFamily="34" charset="0"/>
              </a:rPr>
              <a:t>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en-US" sz="1400">
                <a:latin typeface="Calibri" pitchFamily="34" charset="0"/>
                <a:hlinkClick r:id="rId3"/>
              </a:rPr>
              <a:t>http://www.ivatk.ru/</a:t>
            </a:r>
            <a:endParaRPr lang="ru-RU" sz="1400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71625"/>
          <a:ext cx="9144000" cy="5175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2461"/>
                <a:gridCol w="1060939"/>
                <a:gridCol w="1295400"/>
                <a:gridCol w="1295400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1473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 и ремонт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автомобильного транспорта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классы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 (бюджет, внебюджет),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Техник, старший 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3149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перевозок и управление на транспорте (по видам)</a:t>
                      </a: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классы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(бюджет, внебюджет),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Техник, старший техник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1473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Сервис на транспорте (по видам транспорта)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классы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(бюджет, внебюджет)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по сервису на транспорте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— 2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образования — 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Правоведение</a:t>
                      </a: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(бюджет, внебюджет)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Юрист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(бюджет),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60295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Государственное и муниципальное управление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(бюджет, внебюджет)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по государственному и муниципальному управлению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Коммерция  (по отраслям)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(бюджет, внебюджет)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коммерсант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5418" name="TextBox 7"/>
          <p:cNvSpPr txBox="1">
            <a:spLocks noChangeArrowheads="1"/>
          </p:cNvSpPr>
          <p:nvPr/>
        </p:nvSpPr>
        <p:spPr bwMode="auto">
          <a:xfrm>
            <a:off x="1214438" y="121443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pic>
        <p:nvPicPr>
          <p:cNvPr id="15419" name="Picture 2" descr="http://www.ivatk.ru/images/stories/11233995894e52028b796a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75"/>
            <a:ext cx="1643063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chemeClr val="accent1">
                <a:tint val="66000"/>
                <a:satMod val="160000"/>
                <a:alpha val="70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Прямоугольник 1"/>
          <p:cNvSpPr>
            <a:spLocks noChangeArrowheads="1"/>
          </p:cNvSpPr>
          <p:nvPr/>
        </p:nvSpPr>
        <p:spPr bwMode="auto">
          <a:xfrm>
            <a:off x="857250" y="1214438"/>
            <a:ext cx="807243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>
              <a:latin typeface="Calibri" pitchFamily="34" charset="0"/>
            </a:endParaRP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43011" name="TextBox 2"/>
          <p:cNvSpPr txBox="1">
            <a:spLocks noChangeArrowheads="1"/>
          </p:cNvSpPr>
          <p:nvPr/>
        </p:nvSpPr>
        <p:spPr bwMode="auto">
          <a:xfrm>
            <a:off x="642938" y="3786188"/>
            <a:ext cx="7572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Актуальную информацию о направлениях подготовки и специальностях необходимо уточнять в приемной комиссии выбранного учебного заведения</a:t>
            </a:r>
          </a:p>
        </p:txBody>
      </p: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785813" y="928688"/>
            <a:ext cx="7286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Источники:</a:t>
            </a:r>
          </a:p>
          <a:p>
            <a:r>
              <a:rPr lang="ru-RU">
                <a:latin typeface="Calibri" pitchFamily="34" charset="0"/>
              </a:rPr>
              <a:t>1. Новейший справочник для поступающих в Средние специальные  учебные заведения. – М.: ООО «Дом славянской книги», 2009. – 528 с.</a:t>
            </a:r>
          </a:p>
          <a:p>
            <a:r>
              <a:rPr lang="ru-RU">
                <a:latin typeface="Calibri" pitchFamily="34" charset="0"/>
              </a:rPr>
              <a:t>2. В помощь абитуриенту. Иваново. 2008: спец. Приложение к газете РАБОТА СЕГОДНЯ/ Гл. ред. Секирина Т. – Иваново: Пронто-Иваново, 2008. – 49 с.: ил.</a:t>
            </a:r>
          </a:p>
          <a:p>
            <a:r>
              <a:rPr lang="ru-RU">
                <a:latin typeface="Calibri" pitchFamily="34" charset="0"/>
              </a:rPr>
              <a:t>3. Сайты учебных заведений </a:t>
            </a:r>
          </a:p>
          <a:p>
            <a:r>
              <a:rPr lang="ru-RU">
                <a:latin typeface="Calibri" pitchFamily="34" charset="0"/>
              </a:rPr>
              <a:t>4. </a:t>
            </a:r>
            <a:r>
              <a:rPr lang="en-US">
                <a:latin typeface="Calibri" pitchFamily="34" charset="0"/>
                <a:hlinkClick r:id="rId2"/>
              </a:rPr>
              <a:t>http://www.edu.ru/abitur/act.18/rgn.24000000/index.php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http://ikt.clan.su/00099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0"/>
            <a:ext cx="1643063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1000125" y="142875"/>
            <a:ext cx="79295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НОУ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кооперативный техникум»</a:t>
            </a:r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71625"/>
          <a:ext cx="9144000" cy="4962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2461"/>
                <a:gridCol w="1060939"/>
                <a:gridCol w="1295400"/>
                <a:gridCol w="1295400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20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20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3184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«Коммерция»(по отраслям) 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Менеджер по продажам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rowSpan="5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11 классов -1 год 10 месяцев; на базе 9 классов – 2 года 10 месяцев.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914736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«Экономика и бухгалтерский учет» (по отраслям) 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, заочная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Бухгалтер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«Право и организация социального обеспечения» 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Юрист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60295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«Страховое дело» (по отраслям)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страхового дела</a:t>
                      </a: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Товароведение и экспертиза качества потребительских товаров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Товаровед – эксперт</a:t>
                      </a: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«Организация обслуживания в общественном питании» 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,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Менеджер</a:t>
                      </a: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  11 классов -2 года 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месяцев; на базе 9 классов – 3 года 10 месяцев</a:t>
                      </a:r>
                    </a:p>
                  </a:txBody>
                  <a:tcPr marL="0" marR="0" marT="0" marB="0" anchor="ctr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«Технология продукции общественного питания»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9,11  классов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,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 - технолог</a:t>
                      </a: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6438" name="TextBox 7"/>
          <p:cNvSpPr txBox="1">
            <a:spLocks noChangeArrowheads="1"/>
          </p:cNvSpPr>
          <p:nvPr/>
        </p:nvSpPr>
        <p:spPr bwMode="auto">
          <a:xfrm>
            <a:off x="1214438" y="121443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16439" name="TextBox 8"/>
          <p:cNvSpPr txBox="1">
            <a:spLocks noChangeArrowheads="1"/>
          </p:cNvSpPr>
          <p:nvPr/>
        </p:nvSpPr>
        <p:spPr bwMode="auto">
          <a:xfrm>
            <a:off x="2071688" y="500063"/>
            <a:ext cx="707231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 офиса</a:t>
            </a:r>
            <a:r>
              <a:rPr lang="ru-RU" sz="1400" u="sng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 153038, г. Иваново, ул. Новосельская, д. 4 -А</a:t>
            </a:r>
          </a:p>
          <a:p>
            <a:r>
              <a:rPr lang="ru-RU" sz="1400" b="1">
                <a:latin typeface="Calibri" pitchFamily="34" charset="0"/>
              </a:rPr>
              <a:t>Телефон</a:t>
            </a:r>
            <a:r>
              <a:rPr lang="ru-RU" sz="1400" u="sng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 (4932) 56-41-68, 56-75-83; </a:t>
            </a:r>
            <a:r>
              <a:rPr lang="ru-RU" sz="1400" b="1">
                <a:latin typeface="Calibri" pitchFamily="34" charset="0"/>
              </a:rPr>
              <a:t>Факс: </a:t>
            </a:r>
            <a:r>
              <a:rPr lang="ru-RU" sz="1400">
                <a:latin typeface="Calibri" pitchFamily="34" charset="0"/>
              </a:rPr>
              <a:t>(4932) 56-41-68</a:t>
            </a:r>
          </a:p>
          <a:p>
            <a:r>
              <a:rPr lang="en-US" sz="1400" b="1">
                <a:latin typeface="Calibri" pitchFamily="34" charset="0"/>
              </a:rPr>
              <a:t>E-mail: </a:t>
            </a:r>
            <a:r>
              <a:rPr lang="en-US" sz="1400">
                <a:latin typeface="Calibri" pitchFamily="34" charset="0"/>
                <a:hlinkClick r:id="rId3"/>
              </a:rPr>
              <a:t>ikt@i345000.ru</a:t>
            </a:r>
            <a:r>
              <a:rPr lang="en-US" sz="1400">
                <a:latin typeface="Calibri" pitchFamily="34" charset="0"/>
              </a:rPr>
              <a:t>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 </a:t>
            </a:r>
            <a:r>
              <a:rPr lang="en-US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4"/>
              </a:rPr>
              <a:t>http://ikt.clan.su</a:t>
            </a:r>
            <a:endParaRPr lang="ru-RU" sz="1400" u="sng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56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/>
          <a:srcRect l="81561" t="15833" r="4375" b="63333"/>
          <a:stretch>
            <a:fillRect/>
          </a:stretch>
        </p:blipFill>
        <p:spPr bwMode="auto">
          <a:xfrm>
            <a:off x="285750" y="0"/>
            <a:ext cx="16430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785813" y="142875"/>
            <a:ext cx="7929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ОГБОУ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медицинский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000375" y="500063"/>
            <a:ext cx="592931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 153040, Ивановская область, г. Иваново, ул. Любимова, д. 1А 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Телефоны:</a:t>
            </a:r>
            <a:r>
              <a:rPr lang="ru-RU" sz="1400">
                <a:latin typeface="Calibri" pitchFamily="34" charset="0"/>
              </a:rPr>
              <a:t>(4932) 53-77-80, 56-33-19; </a:t>
            </a:r>
            <a:r>
              <a:rPr lang="ru-RU" sz="1400" b="1">
                <a:latin typeface="Calibri" pitchFamily="34" charset="0"/>
              </a:rPr>
              <a:t>Факс: </a:t>
            </a:r>
            <a:r>
              <a:rPr lang="ru-RU" sz="1400">
                <a:latin typeface="Calibri" pitchFamily="34" charset="0"/>
              </a:rPr>
              <a:t>(4932) 56-33-19 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E-mail:</a:t>
            </a:r>
            <a:r>
              <a:rPr lang="ru-RU" sz="1400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  <a:hlinkClick r:id="rId3"/>
              </a:rPr>
              <a:t>administrative@imk37.ru</a:t>
            </a:r>
            <a:r>
              <a:rPr lang="ru-RU" sz="1400">
                <a:latin typeface="Calibri" pitchFamily="34" charset="0"/>
              </a:rPr>
              <a:t>               </a:t>
            </a: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 b="1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4"/>
              </a:rPr>
              <a:t>http://www.imk37.ru</a:t>
            </a:r>
            <a:endParaRPr lang="ru-RU" sz="1400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71625"/>
          <a:ext cx="9144000" cy="3502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2461"/>
                <a:gridCol w="1060939"/>
                <a:gridCol w="1295400"/>
                <a:gridCol w="1295400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8897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Лечебное дело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 классов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Фельдшер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7150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Сестринское дело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Медицинская сестра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Фармация</a:t>
                      </a:r>
                    </a:p>
                    <a:p>
                      <a:pPr algn="l" defTabSz="864000">
                        <a:lnSpc>
                          <a:spcPct val="100000"/>
                        </a:lnSpc>
                      </a:pP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(</a:t>
                      </a:r>
                      <a:r>
                        <a:rPr lang="ru-RU" sz="14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Фармацевт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14736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Сестринское дело 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 (вечерняя)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Медицинская сестра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 3 года 10 месяцев</a:t>
                      </a: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Очно-заочная (</a:t>
                      </a:r>
                      <a:r>
                        <a:rPr lang="ru-RU" sz="1400" b="0" i="0" spc="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внебюджет</a:t>
                      </a: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Фармацевт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7457" name="TextBox 7"/>
          <p:cNvSpPr txBox="1">
            <a:spLocks noChangeArrowheads="1"/>
          </p:cNvSpPr>
          <p:nvPr/>
        </p:nvSpPr>
        <p:spPr bwMode="auto">
          <a:xfrm>
            <a:off x="1214438" y="1214438"/>
            <a:ext cx="70723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17458" name="TextBox 9"/>
          <p:cNvSpPr txBox="1">
            <a:spLocks noChangeArrowheads="1"/>
          </p:cNvSpPr>
          <p:nvPr/>
        </p:nvSpPr>
        <p:spPr bwMode="auto">
          <a:xfrm>
            <a:off x="214313" y="5143500"/>
            <a:ext cx="85010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Times New Roman" pitchFamily="18" charset="0"/>
                <a:cs typeface="Times New Roman" pitchFamily="18" charset="0"/>
              </a:rPr>
              <a:t>Для поступления в колледж необходимо подать заявление установленного образца и представить в приёмную комиссию: </a:t>
            </a:r>
          </a:p>
          <a:p>
            <a:pPr>
              <a:buFont typeface="Arial" charset="0"/>
              <a:buChar char="•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 аттестат об образовании (подлинник); </a:t>
            </a:r>
          </a:p>
          <a:p>
            <a:pPr>
              <a:buFont typeface="Arial" charset="0"/>
              <a:buChar char="•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 медицинскую справку по форме 086 «У»; </a:t>
            </a:r>
          </a:p>
          <a:p>
            <a:pPr>
              <a:buFont typeface="Arial" charset="0"/>
              <a:buChar char="•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 выписку из трудовой книжки (для работающих); </a:t>
            </a:r>
          </a:p>
          <a:p>
            <a:pPr>
              <a:buFont typeface="Arial" charset="0"/>
              <a:buChar char="•"/>
            </a:pPr>
            <a:r>
              <a:rPr lang="ru-RU" sz="1400">
                <a:latin typeface="Times New Roman" pitchFamily="18" charset="0"/>
                <a:cs typeface="Times New Roman" pitchFamily="18" charset="0"/>
              </a:rPr>
              <a:t> четыре фотографии 3х4см.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214313" y="214313"/>
            <a:ext cx="7929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 педагогический колледж </a:t>
            </a:r>
          </a:p>
          <a:p>
            <a:r>
              <a:rPr lang="ru-RU" b="1">
                <a:latin typeface="Calibri" pitchFamily="34" charset="0"/>
              </a:rPr>
              <a:t>                                 имени Д.А.Фурманова»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814513"/>
          <a:ext cx="9144000" cy="5062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51715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8764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Коррекционная педагогика в начальном образовании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начальных классов и начальных классов компенсирующего и коррекционно-развивающего обучения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94335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физической культуры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242705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Профессиональное обучение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мастер производственного обучения (работа в начальном профессиональном образовании, учебном центре, на производстве в учебных группах).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242705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Дошкольное образование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воспитатель детей дошкольного возраста, воспитатель дошкольного учреждения для детей с отклонениями в эмоционально-личностном развитии и поведении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710117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Преподавание в начальных классах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классы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начальных классов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11 классов -2 года 10 месяцев; на базе 9 классов – 4 года 10 месяцев.</a:t>
                      </a: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8478" name="TextBox 7"/>
          <p:cNvSpPr txBox="1">
            <a:spLocks noChangeArrowheads="1"/>
          </p:cNvSpPr>
          <p:nvPr/>
        </p:nvSpPr>
        <p:spPr bwMode="auto">
          <a:xfrm>
            <a:off x="714375" y="1500188"/>
            <a:ext cx="7072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18479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55575" y="-914400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80" name="Прямоугольник 10"/>
          <p:cNvSpPr>
            <a:spLocks noChangeArrowheads="1"/>
          </p:cNvSpPr>
          <p:nvPr/>
        </p:nvSpPr>
        <p:spPr bwMode="auto">
          <a:xfrm>
            <a:off x="0" y="857250"/>
            <a:ext cx="55006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 153002 г. Иваново, пр. Ленина, дом 41    </a:t>
            </a:r>
            <a:r>
              <a:rPr lang="ru-RU" sz="1400" b="1">
                <a:latin typeface="Calibri" pitchFamily="34" charset="0"/>
              </a:rPr>
              <a:t>Тел.: </a:t>
            </a:r>
            <a:r>
              <a:rPr lang="ru-RU" sz="1400">
                <a:latin typeface="Calibri" pitchFamily="34" charset="0"/>
              </a:rPr>
              <a:t>(4932) 32-51-02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E-mail: </a:t>
            </a:r>
            <a:r>
              <a:rPr lang="ru-RU" sz="1400">
                <a:latin typeface="Calibri" pitchFamily="34" charset="0"/>
                <a:hlinkClick r:id="rId2"/>
              </a:rPr>
              <a:t>ikolledg@mail.ru</a:t>
            </a:r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www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en-US" sz="1400">
                <a:latin typeface="Calibri" pitchFamily="34" charset="0"/>
              </a:rPr>
              <a:t> </a:t>
            </a:r>
            <a:r>
              <a:rPr lang="en-US" sz="1400">
                <a:latin typeface="Calibri" pitchFamily="34" charset="0"/>
                <a:hlinkClick r:id="rId3"/>
              </a:rPr>
              <a:t>http://ipk.70mb.ru</a:t>
            </a:r>
            <a:endParaRPr lang="ru-RU" sz="1400" b="1">
              <a:latin typeface="Calibri" pitchFamily="34" charset="0"/>
            </a:endParaRPr>
          </a:p>
        </p:txBody>
      </p:sp>
      <p:pic>
        <p:nvPicPr>
          <p:cNvPr id="18481" name="Picture 2" descr="http://ipk.70mb.ru/images/logo.gif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5608638" y="0"/>
            <a:ext cx="3535362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/>
          <p:cNvPicPr>
            <a:picLocks noChangeAspect="1" noChangeArrowheads="1"/>
          </p:cNvPicPr>
          <p:nvPr/>
        </p:nvPicPr>
        <p:blipFill>
          <a:blip r:embed="rId2"/>
          <a:srcRect l="21094" t="20000" r="59686" b="64999"/>
          <a:stretch>
            <a:fillRect/>
          </a:stretch>
        </p:blipFill>
        <p:spPr bwMode="auto">
          <a:xfrm>
            <a:off x="0" y="214313"/>
            <a:ext cx="2428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2071688" y="0"/>
            <a:ext cx="7929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ОГБОУ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промышленно-экономический колледж»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5322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8897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повышенный уровень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бухгалтер,</a:t>
                      </a:r>
                      <a:br>
                        <a:rPr lang="ru-RU" sz="1200" dirty="0" smtClean="0"/>
                      </a:br>
                      <a:r>
                        <a:rPr lang="ru-RU" sz="1200" dirty="0" smtClean="0"/>
                        <a:t>специалист по налогообложению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57150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Автоматизация технологических процессов и производств (по отраслям)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повышенный уровень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старший 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Компьютерные сети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 по компьютерным сетям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14736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Компьютерные системы и комплексы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 по компьютерным системам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Программирование в компьютерных системах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техник-программист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месяцев.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Конструирование, моделирование и технология швейных изделий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 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технолог-конструктор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месяцев.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Монтаж, наладка и эксплуатация электрооборудования промышленных и гражданских зданий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 классов 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техник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 года 10 месяцев.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Земельно-имущественные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отношения</a:t>
                      </a:r>
                      <a:endParaRPr lang="ru-RU" sz="12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Специалист по земельно-имущественным отношениям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 год 10 месяцев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19521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19522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9523" name="TextBox 9"/>
          <p:cNvSpPr txBox="1">
            <a:spLocks noChangeArrowheads="1"/>
          </p:cNvSpPr>
          <p:nvPr/>
        </p:nvSpPr>
        <p:spPr bwMode="auto">
          <a:xfrm>
            <a:off x="2571750" y="428625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153000, Ивановская область, г. Иваново, ул. Московская, д. 48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</a:t>
            </a:r>
            <a:r>
              <a:rPr lang="en-US" sz="1400" b="1">
                <a:latin typeface="Calibri" pitchFamily="34" charset="0"/>
              </a:rPr>
              <a:t>.</a:t>
            </a:r>
            <a:r>
              <a:rPr lang="ru-RU" sz="1400" b="1">
                <a:latin typeface="Calibri" pitchFamily="34" charset="0"/>
              </a:rPr>
              <a:t>:</a:t>
            </a:r>
            <a:r>
              <a:rPr lang="ru-RU" sz="1400">
                <a:latin typeface="Calibri" pitchFamily="34" charset="0"/>
              </a:rPr>
              <a:t> (493) 32-73-04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 </a:t>
            </a:r>
            <a:r>
              <a:rPr lang="ru-RU" sz="1400" u="sng">
                <a:latin typeface="Calibri" pitchFamily="34" charset="0"/>
                <a:hlinkClick r:id="rId3"/>
              </a:rPr>
              <a:t>ivpek@ipn.ru</a:t>
            </a:r>
            <a:r>
              <a:rPr lang="en-US" sz="1400">
                <a:latin typeface="Calibri" pitchFamily="34" charset="0"/>
              </a:rPr>
              <a:t>                  </a:t>
            </a:r>
            <a:r>
              <a:rPr lang="en-US" sz="1400" b="1">
                <a:latin typeface="Calibri" pitchFamily="34" charset="0"/>
              </a:rPr>
              <a:t>www: </a:t>
            </a:r>
            <a:r>
              <a:rPr lang="en-US" sz="1400">
                <a:latin typeface="Calibri" pitchFamily="34" charset="0"/>
                <a:hlinkClick r:id="rId4"/>
              </a:rPr>
              <a:t>http://ivpek.ru/</a:t>
            </a:r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accent1">
                <a:tint val="66000"/>
                <a:satMod val="160000"/>
                <a:alpha val="47000"/>
              </a:schemeClr>
            </a:gs>
            <a:gs pos="43000">
              <a:schemeClr val="accent1">
                <a:tint val="44500"/>
                <a:satMod val="160000"/>
                <a:alpha val="7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2000250" y="142875"/>
            <a:ext cx="7929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ФКОУ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радиотехнический техникум-интернат»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50" y="2000250"/>
          <a:ext cx="8643938" cy="14335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  <a:gridCol w="1071570"/>
                <a:gridCol w="1000132"/>
                <a:gridCol w="1428760"/>
                <a:gridCol w="2714644"/>
              </a:tblGrid>
              <a:tr h="406092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5123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Техническое обслуживание и ремонт  радиоэлектронной техники (по отраслям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</a:t>
                      </a:r>
                      <a:r>
                        <a:rPr lang="en-US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ru-RU" sz="14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классов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Техник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4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0503" name="TextBox 7"/>
          <p:cNvSpPr txBox="1">
            <a:spLocks noChangeArrowheads="1"/>
          </p:cNvSpPr>
          <p:nvPr/>
        </p:nvSpPr>
        <p:spPr bwMode="auto">
          <a:xfrm>
            <a:off x="1143000" y="1500188"/>
            <a:ext cx="7072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0504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0505" name="TextBox 9"/>
          <p:cNvSpPr txBox="1">
            <a:spLocks noChangeArrowheads="1"/>
          </p:cNvSpPr>
          <p:nvPr/>
        </p:nvSpPr>
        <p:spPr bwMode="auto">
          <a:xfrm>
            <a:off x="2357438" y="642938"/>
            <a:ext cx="65722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153043, Ивановская область, г. Иваново, ул. Музыкальная, д. 4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Телефон:</a:t>
            </a:r>
            <a:r>
              <a:rPr lang="ru-RU" sz="1400">
                <a:latin typeface="Calibri" pitchFamily="34" charset="0"/>
              </a:rPr>
              <a:t> (493) 30-07-02 </a:t>
            </a:r>
            <a:br>
              <a:rPr lang="ru-RU" sz="1400">
                <a:latin typeface="Calibri" pitchFamily="34" charset="0"/>
              </a:rPr>
            </a:br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 </a:t>
            </a:r>
            <a:r>
              <a:rPr lang="ru-RU" sz="1400">
                <a:latin typeface="Calibri" pitchFamily="34" charset="0"/>
                <a:hlinkClick r:id="rId2"/>
              </a:rPr>
              <a:t>irt@fromru.com</a:t>
            </a:r>
            <a:r>
              <a:rPr lang="ru-RU" sz="1400">
                <a:latin typeface="Calibri" pitchFamily="34" charset="0"/>
              </a:rPr>
              <a:t>       </a:t>
            </a:r>
            <a:r>
              <a:rPr lang="en-US" sz="1400" b="1">
                <a:latin typeface="Calibri" pitchFamily="34" charset="0"/>
              </a:rPr>
              <a:t>www:</a:t>
            </a:r>
            <a:r>
              <a:rPr lang="ru-RU" sz="1400" b="1">
                <a:latin typeface="Calibri" pitchFamily="34" charset="0"/>
              </a:rPr>
              <a:t> </a:t>
            </a:r>
            <a:r>
              <a:rPr lang="en-US" sz="1400">
                <a:latin typeface="Calibri" pitchFamily="34" charset="0"/>
                <a:hlinkClick r:id="rId3"/>
              </a:rPr>
              <a:t>http://ivrtti.ru</a:t>
            </a:r>
            <a:endParaRPr lang="ru-RU" sz="1400">
              <a:latin typeface="Calibri" pitchFamily="34" charset="0"/>
            </a:endParaRPr>
          </a:p>
          <a:p>
            <a:endParaRPr lang="ru-RU" sz="1400" b="1">
              <a:latin typeface="Calibri" pitchFamily="34" charset="0"/>
            </a:endParaRPr>
          </a:p>
          <a:p>
            <a:endParaRPr lang="ru-RU" sz="1400" b="1">
              <a:latin typeface="Calibri" pitchFamily="34" charset="0"/>
            </a:endParaRPr>
          </a:p>
        </p:txBody>
      </p:sp>
      <p:pic>
        <p:nvPicPr>
          <p:cNvPr id="20506" name="Picture 2" descr="http://ivrtti.ru/wp-content/themes/twentyten/images/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4287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7" name="TextBox 8"/>
          <p:cNvSpPr txBox="1">
            <a:spLocks noChangeArrowheads="1"/>
          </p:cNvSpPr>
          <p:nvPr/>
        </p:nvSpPr>
        <p:spPr bwMode="auto">
          <a:xfrm>
            <a:off x="357188" y="3500438"/>
            <a:ext cx="82867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Документы, необходимые для поступления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Заявление на имя  директора  установленного образца (заполняется при подаче документов);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 об образовании (подлинник или заверенная копия)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Свидетельства ЕГЭ по русскому языку,  математике или физике (на базе 11 кл., если есть, подлинник или заверенная копия);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Справка бюро медико-социальной экспертизы об инвалидности (копия);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Справка 086/у .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Выписка из амбулаторной карты(подлинник) с указанием: анамнез основного заболевания, анамнез сопутствующих заболеваний, аллергический анамнез, сведения о прививках).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Индивидуальная программа  реабилитации (копия);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Справка с места жительства и о составе семьи.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Фото 3  4 – 6 штук;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Паспорт (копия)</a:t>
            </a:r>
          </a:p>
          <a:p>
            <a:pPr>
              <a:buFont typeface="Times New Roman" pitchFamily="18" charset="0"/>
              <a:buChar char="−"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Паспорт и документ об отношении к воинской обязанности (предъявляются лично).</a:t>
            </a:r>
          </a:p>
          <a:p>
            <a:r>
              <a:rPr lang="ru-RU" sz="1200">
                <a:latin typeface="Times New Roman" pitchFamily="18" charset="0"/>
                <a:cs typeface="Times New Roman" pitchFamily="18" charset="0"/>
              </a:rPr>
              <a:t>Документы представляются лично или высылаются почтой.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2071688" y="0"/>
            <a:ext cx="7929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Calibri" pitchFamily="34" charset="0"/>
              </a:rPr>
              <a:t>ОГОУ СПО </a:t>
            </a:r>
            <a:r>
              <a:rPr lang="ru-RU">
                <a:latin typeface="Calibri" pitchFamily="34" charset="0"/>
              </a:rPr>
              <a:t>«</a:t>
            </a:r>
            <a:r>
              <a:rPr lang="ru-RU" b="1">
                <a:latin typeface="Calibri" pitchFamily="34" charset="0"/>
              </a:rPr>
              <a:t>Ивановский торгово-экономический техникум»</a:t>
            </a:r>
          </a:p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0" y="1535113"/>
          <a:ext cx="9144000" cy="5822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26"/>
                <a:gridCol w="1071570"/>
                <a:gridCol w="1000132"/>
                <a:gridCol w="1933572"/>
                <a:gridCol w="2209800"/>
              </a:tblGrid>
              <a:tr h="454259">
                <a:tc>
                  <a:txBody>
                    <a:bodyPr/>
                    <a:lstStyle/>
                    <a:p>
                      <a:pPr algn="l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Базовое образование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Форма обучения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Квалификация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ts val="1920"/>
                        </a:lnSpc>
                      </a:pPr>
                      <a:r>
                        <a:rPr lang="ru-RU" sz="1400" b="1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Срок обучения и условия поступления</a:t>
                      </a:r>
                      <a:endParaRPr lang="ru-RU" sz="1400" b="1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840366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Экономика и бухгалтерский учет (по отраслям)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9,</a:t>
                      </a:r>
                      <a:r>
                        <a:rPr lang="en-US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11</a:t>
                      </a: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 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Бухгалтер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rowSpan="4"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- 2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- 1 год 10 месяцев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57150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Туризм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Специалист по туристическим услугам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451414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Коммерция (по отраслям)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 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Коммерсант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914736">
                <a:tc>
                  <a:txBody>
                    <a:bodyPr/>
                    <a:lstStyle/>
                    <a:p>
                      <a:pPr algn="l" defTabSz="864000">
                        <a:lnSpc>
                          <a:spcPct val="100000"/>
                        </a:lnSpc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Гостиничный сервис</a:t>
                      </a:r>
                      <a:endParaRPr lang="ru-RU" sz="14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Менеджер</a:t>
                      </a: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 vMerge="1"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spc="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346252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Технология продукции общественного питания</a:t>
                      </a:r>
                      <a:endParaRPr 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Очная, заочная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dirty="0" smtClean="0"/>
                        <a:t>технолог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</a:p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ПТУ – 1 год 10 месяцев</a:t>
                      </a:r>
                    </a:p>
                    <a:p>
                      <a:pPr algn="ctr" defTabSz="864000">
                        <a:lnSpc>
                          <a:spcPct val="100000"/>
                        </a:lnSpc>
                      </a:pP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  <a:tr h="1282780">
                <a:tc>
                  <a:txBody>
                    <a:bodyPr/>
                    <a:lstStyle/>
                    <a:p>
                      <a:pPr marL="0" marR="0" indent="0" algn="l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обслуживания в общественном питании</a:t>
                      </a:r>
                      <a:endParaRPr 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9, 11 классов</a:t>
                      </a:r>
                      <a:endParaRPr lang="ru-RU" sz="1200" b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200" b="0" i="0" spc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Очная</a:t>
                      </a:r>
                      <a:endParaRPr lang="ru-RU" sz="12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defTabSz="864000">
                        <a:lnSpc>
                          <a:spcPct val="100000"/>
                        </a:lnSpc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Менеджер 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indent="0" algn="ctr" defTabSz="8640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основного общего образования - 3 года 10 месяцев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 базе среднего (полного) общего образования - 2 года 10 месяцев</a:t>
                      </a:r>
                      <a:endParaRPr lang="ru-RU" sz="1400" b="0" i="0" spc="0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1553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70723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Calibri" pitchFamily="34" charset="0"/>
              </a:rPr>
              <a:t>Профессии и срок  обучения</a:t>
            </a:r>
          </a:p>
        </p:txBody>
      </p:sp>
      <p:sp>
        <p:nvSpPr>
          <p:cNvPr id="21554" name="AutoShape 4" descr="http://ipk.70mb.ru/images/logo.gif"/>
          <p:cNvSpPr>
            <a:spLocks noChangeAspect="1" noChangeArrowheads="1"/>
          </p:cNvSpPr>
          <p:nvPr/>
        </p:nvSpPr>
        <p:spPr bwMode="auto">
          <a:xfrm>
            <a:off x="142875" y="-500063"/>
            <a:ext cx="2857500" cy="190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55" name="TextBox 9"/>
          <p:cNvSpPr txBox="1">
            <a:spLocks noChangeArrowheads="1"/>
          </p:cNvSpPr>
          <p:nvPr/>
        </p:nvSpPr>
        <p:spPr bwMode="auto">
          <a:xfrm>
            <a:off x="2571750" y="428625"/>
            <a:ext cx="657225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Адрес:</a:t>
            </a:r>
            <a:r>
              <a:rPr lang="ru-RU" sz="1400">
                <a:latin typeface="Calibri" pitchFamily="34" charset="0"/>
              </a:rPr>
              <a:t> 153002, Ивановская область, г. Иваново, просп. Ленина, д. 43 </a:t>
            </a:r>
            <a:br>
              <a:rPr lang="ru-RU" sz="1400">
                <a:latin typeface="Calibri" pitchFamily="34" charset="0"/>
              </a:rPr>
            </a:br>
            <a:r>
              <a:rPr lang="ru-RU" sz="1400" b="1">
                <a:latin typeface="Calibri" pitchFamily="34" charset="0"/>
              </a:rPr>
              <a:t>Тел.:</a:t>
            </a:r>
            <a:r>
              <a:rPr lang="ru-RU" sz="1400">
                <a:latin typeface="Calibri" pitchFamily="34" charset="0"/>
              </a:rPr>
              <a:t> (4932) 41-77-57, 37-20-69 </a:t>
            </a:r>
          </a:p>
          <a:p>
            <a:r>
              <a:rPr lang="en-US" sz="1400" b="1">
                <a:latin typeface="Calibri" pitchFamily="34" charset="0"/>
              </a:rPr>
              <a:t>e-mail</a:t>
            </a:r>
            <a:r>
              <a:rPr lang="ru-RU" sz="1400" b="1">
                <a:latin typeface="Calibri" pitchFamily="34" charset="0"/>
              </a:rPr>
              <a:t>: </a:t>
            </a:r>
            <a:r>
              <a:rPr lang="ru-RU" sz="1400" u="sng">
                <a:latin typeface="Calibri" pitchFamily="34" charset="0"/>
                <a:hlinkClick r:id="rId2"/>
              </a:rPr>
              <a:t>itet@inbox.ru</a:t>
            </a:r>
            <a:r>
              <a:rPr lang="en-US" sz="1400">
                <a:latin typeface="Calibri" pitchFamily="34" charset="0"/>
              </a:rPr>
              <a:t>  </a:t>
            </a:r>
            <a:r>
              <a:rPr lang="en-US" sz="1400" b="1">
                <a:latin typeface="Calibri" pitchFamily="34" charset="0"/>
              </a:rPr>
              <a:t>                                   www: </a:t>
            </a:r>
            <a:r>
              <a:rPr lang="en-US" sz="1400">
                <a:latin typeface="Calibri" pitchFamily="34" charset="0"/>
                <a:hlinkClick r:id="rId3"/>
              </a:rPr>
              <a:t>http://www.itet.su</a:t>
            </a:r>
            <a:endParaRPr lang="ru-RU" sz="1400" b="1">
              <a:latin typeface="Calibri" pitchFamily="34" charset="0"/>
            </a:endParaRPr>
          </a:p>
        </p:txBody>
      </p:sp>
      <p:pic>
        <p:nvPicPr>
          <p:cNvPr id="21556" name="Picture 2" descr="&amp;icy;&amp;vcy;&amp;acy;&amp;ncy;&amp;ocy;&amp;vcy;&amp;scy;&amp;kcy;&amp;icy;&amp;jcy; &amp;tcy;&amp;ocy;&amp;rcy;&amp;gcy;&amp;ocy;&amp;vcy;&amp;ocy;-&amp;kcy;&amp;ocy;&amp;ncy;&amp;ocy;&amp;mcy;&amp;icy;&amp;chcy;&amp;iecy;&amp;scy;&amp;kcy;&amp;icy;&amp;jcy; &amp;kcy;&amp;ocy;&amp;lcy;&amp;lcy;&amp;iecy;&amp;dcy;&amp;zh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0"/>
            <a:ext cx="1857375" cy="139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3144</TotalTime>
  <Words>4336</Words>
  <Application>Microsoft Office PowerPoint</Application>
  <PresentationFormat>Экран (4:3)</PresentationFormat>
  <Paragraphs>1050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Bibl</dc:creator>
  <cp:lastModifiedBy>Карапетян</cp:lastModifiedBy>
  <cp:revision>286</cp:revision>
  <dcterms:created xsi:type="dcterms:W3CDTF">2013-03-05T06:16:42Z</dcterms:created>
  <dcterms:modified xsi:type="dcterms:W3CDTF">2013-04-09T08:42:45Z</dcterms:modified>
</cp:coreProperties>
</file>